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9" r:id="rId2"/>
  </p:sldMasterIdLst>
  <p:notesMasterIdLst>
    <p:notesMasterId r:id="rId36"/>
  </p:notesMasterIdLst>
  <p:sldIdLst>
    <p:sldId id="360" r:id="rId3"/>
    <p:sldId id="673" r:id="rId4"/>
    <p:sldId id="675" r:id="rId5"/>
    <p:sldId id="882" r:id="rId6"/>
    <p:sldId id="870" r:id="rId7"/>
    <p:sldId id="871" r:id="rId8"/>
    <p:sldId id="872" r:id="rId9"/>
    <p:sldId id="873" r:id="rId10"/>
    <p:sldId id="874" r:id="rId11"/>
    <p:sldId id="875" r:id="rId12"/>
    <p:sldId id="876" r:id="rId13"/>
    <p:sldId id="877" r:id="rId14"/>
    <p:sldId id="878" r:id="rId15"/>
    <p:sldId id="879" r:id="rId16"/>
    <p:sldId id="880" r:id="rId17"/>
    <p:sldId id="881" r:id="rId18"/>
    <p:sldId id="883" r:id="rId19"/>
    <p:sldId id="884" r:id="rId20"/>
    <p:sldId id="840" r:id="rId21"/>
    <p:sldId id="794" r:id="rId22"/>
    <p:sldId id="851" r:id="rId23"/>
    <p:sldId id="859" r:id="rId24"/>
    <p:sldId id="860" r:id="rId25"/>
    <p:sldId id="885" r:id="rId26"/>
    <p:sldId id="814" r:id="rId27"/>
    <p:sldId id="886" r:id="rId28"/>
    <p:sldId id="887" r:id="rId29"/>
    <p:sldId id="888" r:id="rId30"/>
    <p:sldId id="889" r:id="rId31"/>
    <p:sldId id="892" r:id="rId32"/>
    <p:sldId id="893" r:id="rId33"/>
    <p:sldId id="891" r:id="rId34"/>
    <p:sldId id="894" r:id="rId35"/>
  </p:sldIdLst>
  <p:sldSz cx="9144000" cy="6858000" type="screen4x3"/>
  <p:notesSz cx="6734175" cy="9866313"/>
  <p:defaultTextStyle>
    <a:defPPr>
      <a:defRPr lang="ja-JP"/>
    </a:defPPr>
    <a:lvl1pPr algn="l" rtl="0" fontAlgn="base">
      <a:spcBef>
        <a:spcPct val="0"/>
      </a:spcBef>
      <a:spcAft>
        <a:spcPct val="0"/>
      </a:spcAft>
      <a:defRPr kumimoji="1"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charset="-128"/>
        <a:cs typeface="+mn-cs"/>
      </a:defRPr>
    </a:lvl5pPr>
    <a:lvl6pPr marL="2286000" algn="l" defTabSz="914400" rtl="0" eaLnBrk="1" latinLnBrk="0" hangingPunct="1">
      <a:defRPr kumimoji="1" kern="1200">
        <a:solidFill>
          <a:schemeClr val="tx1"/>
        </a:solidFill>
        <a:latin typeface="Tahoma" pitchFamily="34" charset="0"/>
        <a:ea typeface="ＭＳ Ｐゴシック" charset="-128"/>
        <a:cs typeface="+mn-cs"/>
      </a:defRPr>
    </a:lvl6pPr>
    <a:lvl7pPr marL="2743200" algn="l" defTabSz="914400" rtl="0" eaLnBrk="1" latinLnBrk="0" hangingPunct="1">
      <a:defRPr kumimoji="1" kern="1200">
        <a:solidFill>
          <a:schemeClr val="tx1"/>
        </a:solidFill>
        <a:latin typeface="Tahoma" pitchFamily="34" charset="0"/>
        <a:ea typeface="ＭＳ Ｐゴシック" charset="-128"/>
        <a:cs typeface="+mn-cs"/>
      </a:defRPr>
    </a:lvl7pPr>
    <a:lvl8pPr marL="3200400" algn="l" defTabSz="914400" rtl="0" eaLnBrk="1" latinLnBrk="0" hangingPunct="1">
      <a:defRPr kumimoji="1" kern="1200">
        <a:solidFill>
          <a:schemeClr val="tx1"/>
        </a:solidFill>
        <a:latin typeface="Tahoma" pitchFamily="34" charset="0"/>
        <a:ea typeface="ＭＳ Ｐゴシック" charset="-128"/>
        <a:cs typeface="+mn-cs"/>
      </a:defRPr>
    </a:lvl8pPr>
    <a:lvl9pPr marL="3657600" algn="l" defTabSz="914400" rtl="0" eaLnBrk="1" latinLnBrk="0" hangingPunct="1">
      <a:defRPr kumimoji="1" kern="1200">
        <a:solidFill>
          <a:schemeClr val="tx1"/>
        </a:solidFill>
        <a:latin typeface="Tahom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F0000"/>
    <a:srgbClr val="4F81BD"/>
    <a:srgbClr val="CC3300"/>
    <a:srgbClr val="FF9900"/>
    <a:srgbClr val="66FF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7842" autoAdjust="0"/>
  </p:normalViewPr>
  <p:slideViewPr>
    <p:cSldViewPr snapToGrid="0">
      <p:cViewPr>
        <p:scale>
          <a:sx n="66" d="100"/>
          <a:sy n="66" d="100"/>
        </p:scale>
        <p:origin x="-1110" y="-966"/>
      </p:cViewPr>
      <p:guideLst>
        <p:guide orient="horz" pos="3257"/>
        <p:guide pos="245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380"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7" tIns="45318" rIns="90637" bIns="45318" numCol="1" anchor="t" anchorCtr="0" compatLnSpc="1">
            <a:prstTxWarp prst="textNoShape">
              <a:avLst/>
            </a:prstTxWarp>
          </a:bodyPr>
          <a:lstStyle>
            <a:lvl1pPr defTabSz="876300">
              <a:defRPr sz="1100">
                <a:latin typeface="Arial" charset="0"/>
              </a:defRPr>
            </a:lvl1pPr>
          </a:lstStyle>
          <a:p>
            <a:endParaRPr lang="en-US" altLang="ja-JP"/>
          </a:p>
        </p:txBody>
      </p:sp>
      <p:sp>
        <p:nvSpPr>
          <p:cNvPr id="49155" name="Rectangle 3"/>
          <p:cNvSpPr>
            <a:spLocks noGrp="1" noChangeArrowheads="1"/>
          </p:cNvSpPr>
          <p:nvPr>
            <p:ph type="dt" idx="1"/>
          </p:nvPr>
        </p:nvSpPr>
        <p:spPr bwMode="auto">
          <a:xfrm>
            <a:off x="3814763" y="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7" tIns="45318" rIns="90637" bIns="45318" numCol="1" anchor="t" anchorCtr="0" compatLnSpc="1">
            <a:prstTxWarp prst="textNoShape">
              <a:avLst/>
            </a:prstTxWarp>
          </a:bodyPr>
          <a:lstStyle>
            <a:lvl1pPr algn="r" defTabSz="876300">
              <a:defRPr sz="1100">
                <a:latin typeface="Arial" charset="0"/>
              </a:defRPr>
            </a:lvl1pPr>
          </a:lstStyle>
          <a:p>
            <a:endParaRPr lang="en-US" altLang="ja-JP"/>
          </a:p>
        </p:txBody>
      </p:sp>
      <p:sp>
        <p:nvSpPr>
          <p:cNvPr id="71684" name="Rectangle 4"/>
          <p:cNvSpPr>
            <a:spLocks noGrp="1" noRot="1" noChangeAspect="1" noChangeArrowheads="1" noTextEdit="1"/>
          </p:cNvSpPr>
          <p:nvPr>
            <p:ph type="sldImg" idx="2"/>
          </p:nvPr>
        </p:nvSpPr>
        <p:spPr bwMode="auto">
          <a:xfrm>
            <a:off x="903288" y="741363"/>
            <a:ext cx="4932362"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74688" y="4686300"/>
            <a:ext cx="53848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7" tIns="45318" rIns="90637" bIns="4531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9158" name="Rectangle 6"/>
          <p:cNvSpPr>
            <a:spLocks noGrp="1" noChangeArrowheads="1"/>
          </p:cNvSpPr>
          <p:nvPr>
            <p:ph type="ftr" sz="quarter" idx="4"/>
          </p:nvPr>
        </p:nvSpPr>
        <p:spPr bwMode="auto">
          <a:xfrm>
            <a:off x="0" y="937260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7" tIns="45318" rIns="90637" bIns="45318" numCol="1" anchor="b" anchorCtr="0" compatLnSpc="1">
            <a:prstTxWarp prst="textNoShape">
              <a:avLst/>
            </a:prstTxWarp>
          </a:bodyPr>
          <a:lstStyle>
            <a:lvl1pPr defTabSz="876300">
              <a:defRPr sz="1100">
                <a:latin typeface="Arial" charset="0"/>
              </a:defRPr>
            </a:lvl1pPr>
          </a:lstStyle>
          <a:p>
            <a:endParaRPr lang="en-US" altLang="ja-JP"/>
          </a:p>
        </p:txBody>
      </p:sp>
      <p:sp>
        <p:nvSpPr>
          <p:cNvPr id="49159" name="Rectangle 7"/>
          <p:cNvSpPr>
            <a:spLocks noGrp="1" noChangeArrowheads="1"/>
          </p:cNvSpPr>
          <p:nvPr>
            <p:ph type="sldNum" sz="quarter" idx="5"/>
          </p:nvPr>
        </p:nvSpPr>
        <p:spPr bwMode="auto">
          <a:xfrm>
            <a:off x="3814763" y="937260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7" tIns="45318" rIns="90637" bIns="45318" numCol="1" anchor="b" anchorCtr="0" compatLnSpc="1">
            <a:prstTxWarp prst="textNoShape">
              <a:avLst/>
            </a:prstTxWarp>
          </a:bodyPr>
          <a:lstStyle>
            <a:lvl1pPr algn="r" defTabSz="876300">
              <a:defRPr sz="1100">
                <a:latin typeface="Arial" charset="0"/>
              </a:defRPr>
            </a:lvl1pPr>
          </a:lstStyle>
          <a:p>
            <a:fld id="{1E777D76-3728-48C5-964E-B709630AB647}" type="slidenum">
              <a:rPr lang="en-US" altLang="ja-JP"/>
              <a:pPr/>
              <a:t>‹#›</a:t>
            </a:fld>
            <a:endParaRPr lang="en-US" altLang="ja-JP"/>
          </a:p>
        </p:txBody>
      </p:sp>
    </p:spTree>
    <p:extLst>
      <p:ext uri="{BB962C8B-B14F-4D97-AF65-F5344CB8AC3E}">
        <p14:creationId xmlns:p14="http://schemas.microsoft.com/office/powerpoint/2010/main" val="963406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p:txBody>
          <a:bodyPr/>
          <a:lstStyle/>
          <a:p>
            <a:pPr eaLnBrk="1" hangingPunct="1"/>
            <a:endParaRPr lang="ja-JP" altLang="en-US" smtClean="0"/>
          </a:p>
        </p:txBody>
      </p:sp>
      <p:sp>
        <p:nvSpPr>
          <p:cNvPr id="7270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922BA5E7-59D0-4588-887B-3F55DBE78E19}" type="slidenum">
              <a:rPr lang="en-US" altLang="ja-JP">
                <a:latin typeface="Arial" charset="0"/>
              </a:rPr>
              <a:pPr eaLnBrk="1" hangingPunct="1"/>
              <a:t>1</a:t>
            </a:fld>
            <a:endParaRPr lang="en-US" altLang="ja-JP">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10</a:t>
            </a:fld>
            <a:endParaRPr lang="en-US" altLang="ja-JP">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11</a:t>
            </a:fld>
            <a:endParaRPr lang="en-US" altLang="ja-JP">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12</a:t>
            </a:fld>
            <a:endParaRPr lang="en-US" altLang="ja-JP">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13</a:t>
            </a:fld>
            <a:endParaRPr lang="en-US" altLang="ja-JP">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14</a:t>
            </a:fld>
            <a:endParaRPr lang="en-US" altLang="ja-JP">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15</a:t>
            </a:fld>
            <a:endParaRPr lang="en-US" altLang="ja-JP">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16</a:t>
            </a:fld>
            <a:endParaRPr lang="en-US" altLang="ja-JP">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17</a:t>
            </a:fld>
            <a:endParaRPr lang="en-US" altLang="ja-JP">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18</a:t>
            </a:fld>
            <a:endParaRPr lang="en-US" altLang="ja-JP">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スライド イメージ プレースホルダ 1"/>
          <p:cNvSpPr>
            <a:spLocks noGrp="1" noRot="1" noChangeAspect="1" noTextEdit="1"/>
          </p:cNvSpPr>
          <p:nvPr>
            <p:ph type="sldImg"/>
          </p:nvPr>
        </p:nvSpPr>
        <p:spPr>
          <a:ln/>
        </p:spPr>
      </p:sp>
      <p:sp>
        <p:nvSpPr>
          <p:cNvPr id="211971" name="ノート プレースホルダ 2"/>
          <p:cNvSpPr>
            <a:spLocks noGrp="1"/>
          </p:cNvSpPr>
          <p:nvPr>
            <p:ph type="body" idx="1"/>
          </p:nvPr>
        </p:nvSpPr>
        <p:spPr/>
        <p:txBody>
          <a:bodyPr/>
          <a:lstStyle/>
          <a:p>
            <a:endParaRPr lang="ja-JP" altLang="en-US" smtClean="0"/>
          </a:p>
        </p:txBody>
      </p:sp>
      <p:sp>
        <p:nvSpPr>
          <p:cNvPr id="211972" name="スライド番号プレースホルダ 3"/>
          <p:cNvSpPr txBox="1">
            <a:spLocks noGrp="1"/>
          </p:cNvSpPr>
          <p:nvPr/>
        </p:nvSpPr>
        <p:spPr bwMode="auto">
          <a:xfrm>
            <a:off x="3814763" y="9372600"/>
            <a:ext cx="2917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37" tIns="45318" rIns="90637" bIns="45318" anchor="b"/>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r" eaLnBrk="1" hangingPunct="1"/>
            <a:fld id="{4C943183-2ED4-4EED-9314-5FEFD31751A5}" type="slidenum">
              <a:rPr lang="en-US" altLang="ja-JP" sz="1100">
                <a:latin typeface="Arial" charset="0"/>
              </a:rPr>
              <a:pPr algn="r" eaLnBrk="1" hangingPunct="1"/>
              <a:t>19</a:t>
            </a:fld>
            <a:endParaRPr lang="en-US" altLang="ja-JP" sz="11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p:txBody>
          <a:bodyPr/>
          <a:lstStyle/>
          <a:p>
            <a:endParaRPr lang="ja-JP" altLang="en-US" smtClean="0"/>
          </a:p>
        </p:txBody>
      </p:sp>
      <p:sp>
        <p:nvSpPr>
          <p:cNvPr id="79876"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639EBC9B-ED6D-4A3F-A5B8-6EB349084B8D}" type="slidenum">
              <a:rPr lang="en-US" altLang="ja-JP">
                <a:latin typeface="Arial" charset="0"/>
              </a:rPr>
              <a:pPr eaLnBrk="1" hangingPunct="1"/>
              <a:t>2</a:t>
            </a:fld>
            <a:endParaRPr lang="en-US" altLang="ja-JP">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a:ln/>
        </p:spPr>
      </p:sp>
      <p:sp>
        <p:nvSpPr>
          <p:cNvPr id="89091" name="ノート プレースホルダ 2"/>
          <p:cNvSpPr>
            <a:spLocks noGrp="1"/>
          </p:cNvSpPr>
          <p:nvPr>
            <p:ph type="body" idx="1"/>
          </p:nvPr>
        </p:nvSpPr>
        <p:spPr/>
        <p:txBody>
          <a:bodyPr/>
          <a:lstStyle/>
          <a:p>
            <a:endParaRPr lang="ja-JP" altLang="en-US" smtClean="0"/>
          </a:p>
        </p:txBody>
      </p:sp>
      <p:sp>
        <p:nvSpPr>
          <p:cNvPr id="89092"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CCB00A9-F2EF-4E6D-BC9C-0D5CD51A45AC}" type="slidenum">
              <a:rPr lang="en-US" altLang="ja-JP">
                <a:latin typeface="Arial" charset="0"/>
              </a:rPr>
              <a:pPr eaLnBrk="1" hangingPunct="1"/>
              <a:t>20</a:t>
            </a:fld>
            <a:endParaRPr lang="en-US" altLang="ja-JP">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3</a:t>
            </a:fld>
            <a:endParaRPr lang="en-US" altLang="ja-JP">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4</a:t>
            </a:fld>
            <a:endParaRPr lang="en-US" altLang="ja-JP">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5</a:t>
            </a:fld>
            <a:endParaRPr lang="en-US" altLang="ja-JP">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6</a:t>
            </a:fld>
            <a:endParaRPr lang="en-US" altLang="ja-JP">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7</a:t>
            </a:fld>
            <a:endParaRPr lang="en-US" altLang="ja-JP">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8</a:t>
            </a:fld>
            <a:endParaRPr lang="en-US" altLang="ja-JP">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p:txBody>
          <a:bodyPr/>
          <a:lstStyle/>
          <a:p>
            <a:endParaRPr lang="ja-JP" altLang="en-US" smtClean="0"/>
          </a:p>
        </p:txBody>
      </p:sp>
      <p:sp>
        <p:nvSpPr>
          <p:cNvPr id="82948" name="スライド番号プレースホルダ 3"/>
          <p:cNvSpPr>
            <a:spLocks noGrp="1"/>
          </p:cNvSpPr>
          <p:nvPr>
            <p:ph type="sldNum" sz="quarter" idx="5"/>
          </p:nvPr>
        </p:nvSpPr>
        <p:spPr>
          <a:noFill/>
        </p:spPr>
        <p:txBody>
          <a:bodyPr/>
          <a:lstStyle>
            <a:lvl1pPr defTabSz="876300" eaLnBrk="0" hangingPunct="0">
              <a:defRPr kumimoji="1">
                <a:solidFill>
                  <a:schemeClr val="tx1"/>
                </a:solidFill>
                <a:latin typeface="Tahoma" pitchFamily="34" charset="0"/>
                <a:ea typeface="ＭＳ Ｐゴシック" charset="-128"/>
              </a:defRPr>
            </a:lvl1pPr>
            <a:lvl2pPr marL="711200" indent="-273050" defTabSz="876300" eaLnBrk="0" hangingPunct="0">
              <a:defRPr kumimoji="1">
                <a:solidFill>
                  <a:schemeClr val="tx1"/>
                </a:solidFill>
                <a:latin typeface="Tahoma" pitchFamily="34" charset="0"/>
                <a:ea typeface="ＭＳ Ｐゴシック" charset="-128"/>
              </a:defRPr>
            </a:lvl2pPr>
            <a:lvl3pPr marL="1093788" indent="-217488" defTabSz="876300" eaLnBrk="0" hangingPunct="0">
              <a:defRPr kumimoji="1">
                <a:solidFill>
                  <a:schemeClr val="tx1"/>
                </a:solidFill>
                <a:latin typeface="Tahoma" pitchFamily="34" charset="0"/>
                <a:ea typeface="ＭＳ Ｐゴシック" charset="-128"/>
              </a:defRPr>
            </a:lvl3pPr>
            <a:lvl4pPr marL="1531938" indent="-219075" defTabSz="876300" eaLnBrk="0" hangingPunct="0">
              <a:defRPr kumimoji="1">
                <a:solidFill>
                  <a:schemeClr val="tx1"/>
                </a:solidFill>
                <a:latin typeface="Tahoma" pitchFamily="34" charset="0"/>
                <a:ea typeface="ＭＳ Ｐゴシック" charset="-128"/>
              </a:defRPr>
            </a:lvl4pPr>
            <a:lvl5pPr marL="1970088" indent="-219075" defTabSz="876300" eaLnBrk="0" hangingPunct="0">
              <a:defRPr kumimoji="1">
                <a:solidFill>
                  <a:schemeClr val="tx1"/>
                </a:solidFill>
                <a:latin typeface="Tahoma" pitchFamily="34" charset="0"/>
                <a:ea typeface="ＭＳ Ｐゴシック" charset="-128"/>
              </a:defRPr>
            </a:lvl5pPr>
            <a:lvl6pPr marL="24272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6pPr>
            <a:lvl7pPr marL="28844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7pPr>
            <a:lvl8pPr marL="33416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8pPr>
            <a:lvl9pPr marL="3798888" indent="-219075" defTabSz="8763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fld id="{8F49C8EA-A34A-477E-82F2-BAD05B8D8433}" type="slidenum">
              <a:rPr lang="en-US" altLang="ja-JP">
                <a:latin typeface="Arial" charset="0"/>
              </a:rPr>
              <a:pPr eaLnBrk="1" hangingPunct="1"/>
              <a:t>9</a:t>
            </a:fld>
            <a:endParaRPr lang="en-US" altLang="ja-JP">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45" descr="logo-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41663"/>
            <a:ext cx="720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6"/>
          <p:cNvPicPr>
            <a:picLocks noChangeAspect="1" noChangeArrowheads="1"/>
          </p:cNvPicPr>
          <p:nvPr userDrawn="1"/>
        </p:nvPicPr>
        <p:blipFill>
          <a:blip r:embed="rId3">
            <a:extLst>
              <a:ext uri="{28A0092B-C50C-407E-A947-70E740481C1C}">
                <a14:useLocalDpi xmlns:a14="http://schemas.microsoft.com/office/drawing/2010/main" val="0"/>
              </a:ext>
            </a:extLst>
          </a:blip>
          <a:srcRect l="1877" r="2347" b="4132"/>
          <a:stretch>
            <a:fillRect/>
          </a:stretch>
        </p:blipFill>
        <p:spPr bwMode="auto">
          <a:xfrm>
            <a:off x="971550" y="3141663"/>
            <a:ext cx="817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Rectangle 12"/>
          <p:cNvSpPr>
            <a:spLocks noGrp="1" noChangeArrowheads="1"/>
          </p:cNvSpPr>
          <p:nvPr>
            <p:ph type="ctrTitle"/>
          </p:nvPr>
        </p:nvSpPr>
        <p:spPr>
          <a:xfrm>
            <a:off x="898525" y="1196975"/>
            <a:ext cx="7772400" cy="1462088"/>
          </a:xfrm>
        </p:spPr>
        <p:txBody>
          <a:bodyPr/>
          <a:lstStyle>
            <a:lvl1pPr>
              <a:defRPr/>
            </a:lvl1pPr>
          </a:lstStyle>
          <a:p>
            <a:r>
              <a:rPr lang="ja-JP" altLang="en-US"/>
              <a:t>マスタ タイトルの書式設定</a:t>
            </a:r>
          </a:p>
        </p:txBody>
      </p:sp>
      <p:sp>
        <p:nvSpPr>
          <p:cNvPr id="2561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6"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fld id="{625EB427-5696-47EE-A0BE-A9A1375632FC}" type="datetime1">
              <a:rPr lang="ja-JP" altLang="en-US"/>
              <a:pPr/>
              <a:t>2015/6/18</a:t>
            </a:fld>
            <a:endParaRPr lang="en-US" altLang="ja-JP"/>
          </a:p>
        </p:txBody>
      </p:sp>
      <p:sp>
        <p:nvSpPr>
          <p:cNvPr id="7"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endParaRPr lang="en-US" altLang="ja-JP"/>
          </a:p>
        </p:txBody>
      </p:sp>
      <p:sp>
        <p:nvSpPr>
          <p:cNvPr id="8"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DDC60C61-6A8D-4CFB-812E-1C67C73027E7}" type="slidenum">
              <a:rPr lang="en-US" altLang="ja-JP"/>
              <a:pPr>
                <a:defRPr/>
              </a:pPr>
              <a:t>‹#›</a:t>
            </a:fld>
            <a:endParaRPr lang="en-US" altLang="ja-JP"/>
          </a:p>
        </p:txBody>
      </p:sp>
    </p:spTree>
    <p:extLst>
      <p:ext uri="{BB962C8B-B14F-4D97-AF65-F5344CB8AC3E}">
        <p14:creationId xmlns:p14="http://schemas.microsoft.com/office/powerpoint/2010/main" val="261731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fld id="{4AC0F380-F9CF-4593-A912-CDD89CEEF1A9}" type="datetime1">
              <a:rPr lang="ja-JP" altLang="en-US"/>
              <a:pPr/>
              <a:t>2015/6/18</a:t>
            </a:fld>
            <a:endParaRPr lang="en-US" altLang="ja-JP"/>
          </a:p>
        </p:txBody>
      </p:sp>
      <p:sp>
        <p:nvSpPr>
          <p:cNvPr id="5" name="Rectangle 12"/>
          <p:cNvSpPr>
            <a:spLocks noGrp="1" noChangeArrowheads="1"/>
          </p:cNvSpPr>
          <p:nvPr>
            <p:ph type="ftr" sz="quarter" idx="11"/>
          </p:nvPr>
        </p:nvSpPr>
        <p:spPr>
          <a:ln/>
        </p:spPr>
        <p:txBody>
          <a:bodyPr/>
          <a:lstStyle>
            <a:lvl1pPr>
              <a:defRPr/>
            </a:lvl1pPr>
          </a:lstStyle>
          <a:p>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F0AF9B43-BFC2-4986-9E51-33C9966FBF60}" type="slidenum">
              <a:rPr lang="en-US" altLang="ja-JP"/>
              <a:pPr>
                <a:defRPr/>
              </a:pPr>
              <a:t>‹#›</a:t>
            </a:fld>
            <a:endParaRPr lang="en-US" altLang="ja-JP"/>
          </a:p>
        </p:txBody>
      </p:sp>
    </p:spTree>
    <p:extLst>
      <p:ext uri="{BB962C8B-B14F-4D97-AF65-F5344CB8AC3E}">
        <p14:creationId xmlns:p14="http://schemas.microsoft.com/office/powerpoint/2010/main" val="318000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88163" y="188913"/>
            <a:ext cx="1947862"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042988" y="188913"/>
            <a:ext cx="5692775"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fld id="{1D6A9116-52FC-4B03-92B5-F09133EC69CD}" type="datetime1">
              <a:rPr lang="ja-JP" altLang="en-US"/>
              <a:pPr/>
              <a:t>2015/6/18</a:t>
            </a:fld>
            <a:endParaRPr lang="en-US" altLang="ja-JP"/>
          </a:p>
        </p:txBody>
      </p:sp>
      <p:sp>
        <p:nvSpPr>
          <p:cNvPr id="5" name="Rectangle 12"/>
          <p:cNvSpPr>
            <a:spLocks noGrp="1" noChangeArrowheads="1"/>
          </p:cNvSpPr>
          <p:nvPr>
            <p:ph type="ftr" sz="quarter" idx="11"/>
          </p:nvPr>
        </p:nvSpPr>
        <p:spPr>
          <a:ln/>
        </p:spPr>
        <p:txBody>
          <a:bodyPr/>
          <a:lstStyle>
            <a:lvl1pPr>
              <a:defRPr/>
            </a:lvl1pPr>
          </a:lstStyle>
          <a:p>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8B63271A-10E8-4D3F-804F-49DC9D4BA0C3}" type="slidenum">
              <a:rPr lang="en-US" altLang="ja-JP"/>
              <a:pPr>
                <a:defRPr/>
              </a:pPr>
              <a:t>‹#›</a:t>
            </a:fld>
            <a:endParaRPr lang="en-US" altLang="ja-JP"/>
          </a:p>
        </p:txBody>
      </p:sp>
    </p:spTree>
    <p:extLst>
      <p:ext uri="{BB962C8B-B14F-4D97-AF65-F5344CB8AC3E}">
        <p14:creationId xmlns:p14="http://schemas.microsoft.com/office/powerpoint/2010/main" val="28539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45" descr="logo-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41663"/>
            <a:ext cx="720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6"/>
          <p:cNvPicPr>
            <a:picLocks noChangeAspect="1" noChangeArrowheads="1"/>
          </p:cNvPicPr>
          <p:nvPr userDrawn="1"/>
        </p:nvPicPr>
        <p:blipFill>
          <a:blip r:embed="rId3">
            <a:extLst>
              <a:ext uri="{28A0092B-C50C-407E-A947-70E740481C1C}">
                <a14:useLocalDpi xmlns:a14="http://schemas.microsoft.com/office/drawing/2010/main" val="0"/>
              </a:ext>
            </a:extLst>
          </a:blip>
          <a:srcRect l="1877" r="2347" b="4132"/>
          <a:stretch>
            <a:fillRect/>
          </a:stretch>
        </p:blipFill>
        <p:spPr bwMode="auto">
          <a:xfrm>
            <a:off x="971550" y="3141663"/>
            <a:ext cx="817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6" name="日付プレースホルダ 3"/>
          <p:cNvSpPr>
            <a:spLocks noGrp="1"/>
          </p:cNvSpPr>
          <p:nvPr>
            <p:ph type="dt" sz="half" idx="10"/>
          </p:nvPr>
        </p:nvSpPr>
        <p:spPr/>
        <p:txBody>
          <a:bodyPr/>
          <a:lstStyle>
            <a:lvl1pPr>
              <a:defRPr/>
            </a:lvl1pPr>
          </a:lstStyle>
          <a:p>
            <a:fld id="{0AE1CFDB-857E-4DEF-9F24-2A92FC90FD86}" type="datetime1">
              <a:rPr lang="ja-JP" altLang="en-US"/>
              <a:pPr/>
              <a:t>2015/6/18</a:t>
            </a:fld>
            <a:endParaRPr lang="en-US" altLang="ja-JP"/>
          </a:p>
        </p:txBody>
      </p:sp>
      <p:sp>
        <p:nvSpPr>
          <p:cNvPr id="7" name="フッター プレースホルダ 4"/>
          <p:cNvSpPr>
            <a:spLocks noGrp="1"/>
          </p:cNvSpPr>
          <p:nvPr>
            <p:ph type="ftr" sz="quarter" idx="11"/>
          </p:nvPr>
        </p:nvSpPr>
        <p:spPr/>
        <p:txBody>
          <a:bodyPr/>
          <a:lstStyle>
            <a:lvl1pPr>
              <a:defRPr/>
            </a:lvl1pPr>
          </a:lstStyle>
          <a:p>
            <a:endParaRPr lang="en-US" altLang="ja-JP"/>
          </a:p>
        </p:txBody>
      </p:sp>
      <p:sp>
        <p:nvSpPr>
          <p:cNvPr id="8" name="スライド番号プレースホルダ 5"/>
          <p:cNvSpPr>
            <a:spLocks noGrp="1"/>
          </p:cNvSpPr>
          <p:nvPr>
            <p:ph type="sldNum" sz="quarter" idx="12"/>
          </p:nvPr>
        </p:nvSpPr>
        <p:spPr/>
        <p:txBody>
          <a:bodyPr/>
          <a:lstStyle>
            <a:lvl1pPr>
              <a:defRPr/>
            </a:lvl1pPr>
          </a:lstStyle>
          <a:p>
            <a:pPr>
              <a:defRPr/>
            </a:pPr>
            <a:fld id="{DAFCFEAD-53B7-4349-9028-6865AD96286E}" type="slidenum">
              <a:rPr lang="en-US" altLang="ja-JP"/>
              <a:pPr>
                <a:defRPr/>
              </a:pPr>
              <a:t>‹#›</a:t>
            </a:fld>
            <a:endParaRPr lang="en-US" altLang="ja-JP"/>
          </a:p>
        </p:txBody>
      </p:sp>
    </p:spTree>
    <p:extLst>
      <p:ext uri="{BB962C8B-B14F-4D97-AF65-F5344CB8AC3E}">
        <p14:creationId xmlns:p14="http://schemas.microsoft.com/office/powerpoint/2010/main" val="3665828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B7D138E-63C8-4BD9-BF26-FC66EFD2DEC8}" type="datetime1">
              <a:rPr lang="ja-JP" altLang="en-US"/>
              <a:pPr/>
              <a:t>2015/6/18</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CD77660E-B45E-4E92-BECA-CD38D73AC9DF}" type="slidenum">
              <a:rPr lang="en-US" altLang="ja-JP"/>
              <a:pPr>
                <a:defRPr/>
              </a:pPr>
              <a:t>‹#›</a:t>
            </a:fld>
            <a:endParaRPr lang="en-US" altLang="ja-JP"/>
          </a:p>
        </p:txBody>
      </p:sp>
    </p:spTree>
    <p:extLst>
      <p:ext uri="{BB962C8B-B14F-4D97-AF65-F5344CB8AC3E}">
        <p14:creationId xmlns:p14="http://schemas.microsoft.com/office/powerpoint/2010/main" val="26624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9ACB3931-A4E9-4A84-AF10-B0A8B56A1ACF}" type="datetime1">
              <a:rPr lang="ja-JP" altLang="en-US"/>
              <a:pPr/>
              <a:t>2015/6/18</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F0450EDA-B08B-4BE1-BA62-7C80FF21FDBE}" type="slidenum">
              <a:rPr lang="en-US" altLang="ja-JP"/>
              <a:pPr>
                <a:defRPr/>
              </a:pPr>
              <a:t>‹#›</a:t>
            </a:fld>
            <a:endParaRPr lang="en-US" altLang="ja-JP"/>
          </a:p>
        </p:txBody>
      </p:sp>
    </p:spTree>
    <p:extLst>
      <p:ext uri="{BB962C8B-B14F-4D97-AF65-F5344CB8AC3E}">
        <p14:creationId xmlns:p14="http://schemas.microsoft.com/office/powerpoint/2010/main" val="390142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fld id="{F50BF07B-116D-48DD-9365-CE2E2AECF916}" type="datetime1">
              <a:rPr lang="ja-JP" altLang="en-US"/>
              <a:pPr/>
              <a:t>2015/6/18</a:t>
            </a:fld>
            <a:endParaRPr lang="en-US" altLang="ja-JP"/>
          </a:p>
        </p:txBody>
      </p:sp>
      <p:sp>
        <p:nvSpPr>
          <p:cNvPr id="6" name="フッター プレースホルダ 4"/>
          <p:cNvSpPr>
            <a:spLocks noGrp="1"/>
          </p:cNvSpPr>
          <p:nvPr>
            <p:ph type="ftr" sz="quarter" idx="11"/>
          </p:nvPr>
        </p:nvSpPr>
        <p:spPr/>
        <p:txBody>
          <a:bodyPr/>
          <a:lstStyle>
            <a:lvl1pPr>
              <a:defRPr/>
            </a:lvl1pPr>
          </a:lstStyle>
          <a:p>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7F0487C8-BC6B-40B8-91C9-86DC71943E03}" type="slidenum">
              <a:rPr lang="en-US" altLang="ja-JP"/>
              <a:pPr>
                <a:defRPr/>
              </a:pPr>
              <a:t>‹#›</a:t>
            </a:fld>
            <a:endParaRPr lang="en-US" altLang="ja-JP"/>
          </a:p>
        </p:txBody>
      </p:sp>
    </p:spTree>
    <p:extLst>
      <p:ext uri="{BB962C8B-B14F-4D97-AF65-F5344CB8AC3E}">
        <p14:creationId xmlns:p14="http://schemas.microsoft.com/office/powerpoint/2010/main" val="2199105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fld id="{41B5878E-2658-46BC-A2F2-13BAC38A48A5}" type="datetime1">
              <a:rPr lang="ja-JP" altLang="en-US"/>
              <a:pPr/>
              <a:t>2015/6/18</a:t>
            </a:fld>
            <a:endParaRPr lang="en-US" altLang="ja-JP"/>
          </a:p>
        </p:txBody>
      </p:sp>
      <p:sp>
        <p:nvSpPr>
          <p:cNvPr id="8" name="フッター プレースホルダ 4"/>
          <p:cNvSpPr>
            <a:spLocks noGrp="1"/>
          </p:cNvSpPr>
          <p:nvPr>
            <p:ph type="ftr" sz="quarter" idx="11"/>
          </p:nvPr>
        </p:nvSpPr>
        <p:spPr/>
        <p:txBody>
          <a:bodyPr/>
          <a:lstStyle>
            <a:lvl1pPr>
              <a:defRPr/>
            </a:lvl1pPr>
          </a:lstStyle>
          <a:p>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A9B3EA36-0E42-4562-A9EC-B4A7AEBF899B}" type="slidenum">
              <a:rPr lang="en-US" altLang="ja-JP"/>
              <a:pPr>
                <a:defRPr/>
              </a:pPr>
              <a:t>‹#›</a:t>
            </a:fld>
            <a:endParaRPr lang="en-US" altLang="ja-JP"/>
          </a:p>
        </p:txBody>
      </p:sp>
    </p:spTree>
    <p:extLst>
      <p:ext uri="{BB962C8B-B14F-4D97-AF65-F5344CB8AC3E}">
        <p14:creationId xmlns:p14="http://schemas.microsoft.com/office/powerpoint/2010/main" val="423194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fld id="{5F516CA4-0D01-41F8-8CD1-DD7A5BF80565}" type="datetime1">
              <a:rPr lang="ja-JP" altLang="en-US"/>
              <a:pPr/>
              <a:t>2015/6/18</a:t>
            </a:fld>
            <a:endParaRPr lang="en-US" altLang="ja-JP"/>
          </a:p>
        </p:txBody>
      </p:sp>
      <p:sp>
        <p:nvSpPr>
          <p:cNvPr id="4" name="フッター プレースホルダ 4"/>
          <p:cNvSpPr>
            <a:spLocks noGrp="1"/>
          </p:cNvSpPr>
          <p:nvPr>
            <p:ph type="ftr" sz="quarter" idx="11"/>
          </p:nvPr>
        </p:nvSpPr>
        <p:spPr/>
        <p:txBody>
          <a:bodyPr/>
          <a:lstStyle>
            <a:lvl1pPr>
              <a:defRPr/>
            </a:lvl1pPr>
          </a:lstStyle>
          <a:p>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970FA3EA-CC07-44C3-A772-B02D3F37DF64}" type="slidenum">
              <a:rPr lang="en-US" altLang="ja-JP"/>
              <a:pPr>
                <a:defRPr/>
              </a:pPr>
              <a:t>‹#›</a:t>
            </a:fld>
            <a:endParaRPr lang="en-US" altLang="ja-JP"/>
          </a:p>
        </p:txBody>
      </p:sp>
    </p:spTree>
    <p:extLst>
      <p:ext uri="{BB962C8B-B14F-4D97-AF65-F5344CB8AC3E}">
        <p14:creationId xmlns:p14="http://schemas.microsoft.com/office/powerpoint/2010/main" val="1137843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E9645CD4-73AC-4ACF-9829-EAA7F66B24D8}" type="datetime1">
              <a:rPr lang="ja-JP" altLang="en-US"/>
              <a:pPr/>
              <a:t>2015/6/18</a:t>
            </a:fld>
            <a:endParaRPr lang="en-US" altLang="ja-JP"/>
          </a:p>
        </p:txBody>
      </p:sp>
      <p:sp>
        <p:nvSpPr>
          <p:cNvPr id="3" name="フッター プレースホルダ 4"/>
          <p:cNvSpPr>
            <a:spLocks noGrp="1"/>
          </p:cNvSpPr>
          <p:nvPr>
            <p:ph type="ftr" sz="quarter" idx="11"/>
          </p:nvPr>
        </p:nvSpPr>
        <p:spPr/>
        <p:txBody>
          <a:bodyPr/>
          <a:lstStyle>
            <a:lvl1pPr>
              <a:defRPr/>
            </a:lvl1pPr>
          </a:lstStyle>
          <a:p>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B8436CF4-7C5B-457C-B219-8A8AE24F5FC0}" type="slidenum">
              <a:rPr lang="en-US" altLang="ja-JP"/>
              <a:pPr>
                <a:defRPr/>
              </a:pPr>
              <a:t>‹#›</a:t>
            </a:fld>
            <a:endParaRPr lang="en-US" altLang="ja-JP"/>
          </a:p>
        </p:txBody>
      </p:sp>
    </p:spTree>
    <p:extLst>
      <p:ext uri="{BB962C8B-B14F-4D97-AF65-F5344CB8AC3E}">
        <p14:creationId xmlns:p14="http://schemas.microsoft.com/office/powerpoint/2010/main" val="297287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fld id="{EA326442-F652-4DFD-A594-E4F055224029}" type="datetime1">
              <a:rPr lang="ja-JP" altLang="en-US"/>
              <a:pPr/>
              <a:t>2015/6/18</a:t>
            </a:fld>
            <a:endParaRPr lang="en-US" altLang="ja-JP"/>
          </a:p>
        </p:txBody>
      </p:sp>
      <p:sp>
        <p:nvSpPr>
          <p:cNvPr id="6" name="フッター プレースホルダ 4"/>
          <p:cNvSpPr>
            <a:spLocks noGrp="1"/>
          </p:cNvSpPr>
          <p:nvPr>
            <p:ph type="ftr" sz="quarter" idx="11"/>
          </p:nvPr>
        </p:nvSpPr>
        <p:spPr/>
        <p:txBody>
          <a:bodyPr/>
          <a:lstStyle>
            <a:lvl1pPr>
              <a:defRPr/>
            </a:lvl1pPr>
          </a:lstStyle>
          <a:p>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EEC61FB5-94E4-4AE4-BFCE-861C2AED8A9D}" type="slidenum">
              <a:rPr lang="en-US" altLang="ja-JP"/>
              <a:pPr>
                <a:defRPr/>
              </a:pPr>
              <a:t>‹#›</a:t>
            </a:fld>
            <a:endParaRPr lang="en-US" altLang="ja-JP"/>
          </a:p>
        </p:txBody>
      </p:sp>
    </p:spTree>
    <p:extLst>
      <p:ext uri="{BB962C8B-B14F-4D97-AF65-F5344CB8AC3E}">
        <p14:creationId xmlns:p14="http://schemas.microsoft.com/office/powerpoint/2010/main" val="108588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fld id="{A3626FAF-9AAC-47BF-B233-4533E84E308F}" type="datetime1">
              <a:rPr lang="ja-JP" altLang="en-US"/>
              <a:pPr/>
              <a:t>2015/6/18</a:t>
            </a:fld>
            <a:endParaRPr lang="en-US" altLang="ja-JP"/>
          </a:p>
        </p:txBody>
      </p:sp>
      <p:sp>
        <p:nvSpPr>
          <p:cNvPr id="5" name="Rectangle 12"/>
          <p:cNvSpPr>
            <a:spLocks noGrp="1" noChangeArrowheads="1"/>
          </p:cNvSpPr>
          <p:nvPr>
            <p:ph type="ftr" sz="quarter" idx="11"/>
          </p:nvPr>
        </p:nvSpPr>
        <p:spPr>
          <a:ln/>
        </p:spPr>
        <p:txBody>
          <a:bodyPr/>
          <a:lstStyle>
            <a:lvl1pPr>
              <a:defRPr/>
            </a:lvl1pPr>
          </a:lstStyle>
          <a:p>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10B10068-FE16-43AE-9C0C-B2187D978E93}" type="slidenum">
              <a:rPr lang="en-US" altLang="ja-JP"/>
              <a:pPr>
                <a:defRPr/>
              </a:pPr>
              <a:t>‹#›</a:t>
            </a:fld>
            <a:endParaRPr lang="en-US" altLang="ja-JP"/>
          </a:p>
        </p:txBody>
      </p:sp>
    </p:spTree>
    <p:extLst>
      <p:ext uri="{BB962C8B-B14F-4D97-AF65-F5344CB8AC3E}">
        <p14:creationId xmlns:p14="http://schemas.microsoft.com/office/powerpoint/2010/main" val="2189740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fld id="{5DD87A8C-C84A-4BC9-8C9A-0C4DB30901A7}" type="datetime1">
              <a:rPr lang="ja-JP" altLang="en-US"/>
              <a:pPr/>
              <a:t>2015/6/18</a:t>
            </a:fld>
            <a:endParaRPr lang="en-US" altLang="ja-JP"/>
          </a:p>
        </p:txBody>
      </p:sp>
      <p:sp>
        <p:nvSpPr>
          <p:cNvPr id="6" name="フッター プレースホルダ 4"/>
          <p:cNvSpPr>
            <a:spLocks noGrp="1"/>
          </p:cNvSpPr>
          <p:nvPr>
            <p:ph type="ftr" sz="quarter" idx="11"/>
          </p:nvPr>
        </p:nvSpPr>
        <p:spPr/>
        <p:txBody>
          <a:bodyPr/>
          <a:lstStyle>
            <a:lvl1pPr>
              <a:defRPr/>
            </a:lvl1pPr>
          </a:lstStyle>
          <a:p>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0A80D3BF-2073-4B00-A136-A728B37221A8}" type="slidenum">
              <a:rPr lang="en-US" altLang="ja-JP"/>
              <a:pPr>
                <a:defRPr/>
              </a:pPr>
              <a:t>‹#›</a:t>
            </a:fld>
            <a:endParaRPr lang="en-US" altLang="ja-JP"/>
          </a:p>
        </p:txBody>
      </p:sp>
    </p:spTree>
    <p:extLst>
      <p:ext uri="{BB962C8B-B14F-4D97-AF65-F5344CB8AC3E}">
        <p14:creationId xmlns:p14="http://schemas.microsoft.com/office/powerpoint/2010/main" val="2800796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4789D59B-180E-4161-8D4D-A9DCA708BFE7}" type="datetime1">
              <a:rPr lang="ja-JP" altLang="en-US"/>
              <a:pPr/>
              <a:t>2015/6/18</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845E6458-2DDE-4DCC-A6CA-79CC148B5039}" type="slidenum">
              <a:rPr lang="en-US" altLang="ja-JP"/>
              <a:pPr>
                <a:defRPr/>
              </a:pPr>
              <a:t>‹#›</a:t>
            </a:fld>
            <a:endParaRPr lang="en-US" altLang="ja-JP"/>
          </a:p>
        </p:txBody>
      </p:sp>
    </p:spTree>
    <p:extLst>
      <p:ext uri="{BB962C8B-B14F-4D97-AF65-F5344CB8AC3E}">
        <p14:creationId xmlns:p14="http://schemas.microsoft.com/office/powerpoint/2010/main" val="496028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BCBC414-78CF-4A10-B40E-FD386378F918}" type="datetime1">
              <a:rPr lang="ja-JP" altLang="en-US"/>
              <a:pPr/>
              <a:t>2015/6/18</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E5B8E81-87A7-41D9-9FD4-FB19F1C5E37C}" type="slidenum">
              <a:rPr lang="en-US" altLang="ja-JP"/>
              <a:pPr>
                <a:defRPr/>
              </a:pPr>
              <a:t>‹#›</a:t>
            </a:fld>
            <a:endParaRPr lang="en-US" altLang="ja-JP"/>
          </a:p>
        </p:txBody>
      </p:sp>
    </p:spTree>
    <p:extLst>
      <p:ext uri="{BB962C8B-B14F-4D97-AF65-F5344CB8AC3E}">
        <p14:creationId xmlns:p14="http://schemas.microsoft.com/office/powerpoint/2010/main" val="132535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356350"/>
            <a:ext cx="2133600" cy="365125"/>
          </a:xfrm>
        </p:spPr>
        <p:txBody>
          <a:bodyPr/>
          <a:lstStyle>
            <a:lvl1pPr>
              <a:defRPr/>
            </a:lvl1pPr>
          </a:lstStyle>
          <a:p>
            <a:fld id="{746378B8-1BFA-4907-917E-8DFA30F6A298}" type="datetime1">
              <a:rPr lang="ja-JP" altLang="en-US"/>
              <a:pPr/>
              <a:t>2015/6/18</a:t>
            </a:fld>
            <a:endParaRPr lang="en-US" altLang="ja-JP"/>
          </a:p>
        </p:txBody>
      </p:sp>
      <p:sp>
        <p:nvSpPr>
          <p:cNvPr id="6" name="フッター プレースホルダー 5"/>
          <p:cNvSpPr>
            <a:spLocks noGrp="1"/>
          </p:cNvSpPr>
          <p:nvPr>
            <p:ph type="ftr" sz="quarter" idx="11"/>
          </p:nvPr>
        </p:nvSpPr>
        <p:spPr>
          <a:xfrm>
            <a:off x="3124200" y="6356350"/>
            <a:ext cx="2895600" cy="365125"/>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553200" y="6356350"/>
            <a:ext cx="2133600" cy="365125"/>
          </a:xfrm>
        </p:spPr>
        <p:txBody>
          <a:bodyPr/>
          <a:lstStyle>
            <a:lvl1pPr>
              <a:defRPr smtClean="0"/>
            </a:lvl1pPr>
          </a:lstStyle>
          <a:p>
            <a:pPr>
              <a:defRPr/>
            </a:pPr>
            <a:fld id="{01849735-5F77-4F47-933F-75E406A1D59E}" type="slidenum">
              <a:rPr lang="en-US" altLang="ja-JP"/>
              <a:pPr>
                <a:defRPr/>
              </a:pPr>
              <a:t>‹#›</a:t>
            </a:fld>
            <a:endParaRPr lang="en-US" altLang="ja-JP"/>
          </a:p>
        </p:txBody>
      </p:sp>
    </p:spTree>
    <p:extLst>
      <p:ext uri="{BB962C8B-B14F-4D97-AF65-F5344CB8AC3E}">
        <p14:creationId xmlns:p14="http://schemas.microsoft.com/office/powerpoint/2010/main" val="2771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457200" y="6356350"/>
            <a:ext cx="2133600" cy="365125"/>
          </a:xfrm>
        </p:spPr>
        <p:txBody>
          <a:bodyPr/>
          <a:lstStyle>
            <a:lvl1pPr>
              <a:defRPr/>
            </a:lvl1pPr>
          </a:lstStyle>
          <a:p>
            <a:fld id="{2C7FF5DA-D88C-43A8-9715-9ECD10A1CC5C}" type="datetime1">
              <a:rPr lang="ja-JP" altLang="en-US"/>
              <a:pPr/>
              <a:t>2015/6/18</a:t>
            </a:fld>
            <a:endParaRPr lang="en-US" altLang="ja-JP"/>
          </a:p>
        </p:txBody>
      </p:sp>
      <p:sp>
        <p:nvSpPr>
          <p:cNvPr id="4" name="フッター プレースホルダー 3"/>
          <p:cNvSpPr>
            <a:spLocks noGrp="1"/>
          </p:cNvSpPr>
          <p:nvPr>
            <p:ph type="ftr" sz="quarter" idx="11"/>
          </p:nvPr>
        </p:nvSpPr>
        <p:spPr>
          <a:xfrm>
            <a:off x="3124200" y="6356350"/>
            <a:ext cx="2895600" cy="365125"/>
          </a:xfrm>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a:xfrm>
            <a:off x="6553200" y="6356350"/>
            <a:ext cx="2133600" cy="365125"/>
          </a:xfrm>
        </p:spPr>
        <p:txBody>
          <a:bodyPr/>
          <a:lstStyle>
            <a:lvl1pPr>
              <a:defRPr smtClean="0"/>
            </a:lvl1pPr>
          </a:lstStyle>
          <a:p>
            <a:pPr>
              <a:defRPr/>
            </a:pPr>
            <a:fld id="{6E3C0E90-91E3-4903-9538-06123A864E1D}" type="slidenum">
              <a:rPr lang="en-US" altLang="ja-JP"/>
              <a:pPr>
                <a:defRPr/>
              </a:pPr>
              <a:t>‹#›</a:t>
            </a:fld>
            <a:endParaRPr lang="en-US" altLang="ja-JP"/>
          </a:p>
        </p:txBody>
      </p:sp>
    </p:spTree>
    <p:extLst>
      <p:ext uri="{BB962C8B-B14F-4D97-AF65-F5344CB8AC3E}">
        <p14:creationId xmlns:p14="http://schemas.microsoft.com/office/powerpoint/2010/main" val="10589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fld id="{A528036E-25B6-4AAD-8FBC-1BF5A411150D}" type="datetime1">
              <a:rPr lang="ja-JP" altLang="en-US"/>
              <a:pPr/>
              <a:t>2015/6/18</a:t>
            </a:fld>
            <a:endParaRPr lang="en-US" altLang="ja-JP"/>
          </a:p>
        </p:txBody>
      </p:sp>
      <p:sp>
        <p:nvSpPr>
          <p:cNvPr id="5" name="Rectangle 12"/>
          <p:cNvSpPr>
            <a:spLocks noGrp="1" noChangeArrowheads="1"/>
          </p:cNvSpPr>
          <p:nvPr>
            <p:ph type="ftr" sz="quarter" idx="11"/>
          </p:nvPr>
        </p:nvSpPr>
        <p:spPr>
          <a:ln/>
        </p:spPr>
        <p:txBody>
          <a:bodyPr/>
          <a:lstStyle>
            <a:lvl1pPr>
              <a:defRPr/>
            </a:lvl1pPr>
          </a:lstStyle>
          <a:p>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225738E5-18C0-412C-9098-B0B421A42AB3}" type="slidenum">
              <a:rPr lang="en-US" altLang="ja-JP"/>
              <a:pPr>
                <a:defRPr/>
              </a:pPr>
              <a:t>‹#›</a:t>
            </a:fld>
            <a:endParaRPr lang="en-US" altLang="ja-JP"/>
          </a:p>
        </p:txBody>
      </p:sp>
    </p:spTree>
    <p:extLst>
      <p:ext uri="{BB962C8B-B14F-4D97-AF65-F5344CB8AC3E}">
        <p14:creationId xmlns:p14="http://schemas.microsoft.com/office/powerpoint/2010/main" val="174923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042988" y="1484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05388" y="1484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nvPr>
        </p:nvSpPr>
        <p:spPr>
          <a:ln/>
        </p:spPr>
        <p:txBody>
          <a:bodyPr/>
          <a:lstStyle>
            <a:lvl1pPr>
              <a:defRPr/>
            </a:lvl1pPr>
          </a:lstStyle>
          <a:p>
            <a:fld id="{14A03858-7D15-4A87-AA6D-72B5FFD75CC9}" type="datetime1">
              <a:rPr lang="ja-JP" altLang="en-US"/>
              <a:pPr/>
              <a:t>2015/6/18</a:t>
            </a:fld>
            <a:endParaRPr lang="en-US" altLang="ja-JP"/>
          </a:p>
        </p:txBody>
      </p:sp>
      <p:sp>
        <p:nvSpPr>
          <p:cNvPr id="6" name="Rectangle 12"/>
          <p:cNvSpPr>
            <a:spLocks noGrp="1" noChangeArrowheads="1"/>
          </p:cNvSpPr>
          <p:nvPr>
            <p:ph type="ftr" sz="quarter" idx="11"/>
          </p:nvPr>
        </p:nvSpPr>
        <p:spPr>
          <a:ln/>
        </p:spPr>
        <p:txBody>
          <a:bodyPr/>
          <a:lstStyle>
            <a:lvl1pPr>
              <a:defRPr/>
            </a:lvl1pPr>
          </a:lstStyle>
          <a:p>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792460B3-445E-4519-A887-A676BC7DB4C2}" type="slidenum">
              <a:rPr lang="en-US" altLang="ja-JP"/>
              <a:pPr>
                <a:defRPr/>
              </a:pPr>
              <a:t>‹#›</a:t>
            </a:fld>
            <a:endParaRPr lang="en-US" altLang="ja-JP"/>
          </a:p>
        </p:txBody>
      </p:sp>
    </p:spTree>
    <p:extLst>
      <p:ext uri="{BB962C8B-B14F-4D97-AF65-F5344CB8AC3E}">
        <p14:creationId xmlns:p14="http://schemas.microsoft.com/office/powerpoint/2010/main" val="300305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nvPr>
        </p:nvSpPr>
        <p:spPr>
          <a:ln/>
        </p:spPr>
        <p:txBody>
          <a:bodyPr/>
          <a:lstStyle>
            <a:lvl1pPr>
              <a:defRPr/>
            </a:lvl1pPr>
          </a:lstStyle>
          <a:p>
            <a:fld id="{0808C685-0F21-4AB2-80FA-7BEBF3EAF5C6}" type="datetime1">
              <a:rPr lang="ja-JP" altLang="en-US"/>
              <a:pPr/>
              <a:t>2015/6/18</a:t>
            </a:fld>
            <a:endParaRPr lang="en-US" altLang="ja-JP"/>
          </a:p>
        </p:txBody>
      </p:sp>
      <p:sp>
        <p:nvSpPr>
          <p:cNvPr id="8" name="Rectangle 12"/>
          <p:cNvSpPr>
            <a:spLocks noGrp="1" noChangeArrowheads="1"/>
          </p:cNvSpPr>
          <p:nvPr>
            <p:ph type="ftr" sz="quarter" idx="11"/>
          </p:nvPr>
        </p:nvSpPr>
        <p:spPr>
          <a:ln/>
        </p:spPr>
        <p:txBody>
          <a:bodyPr/>
          <a:lstStyle>
            <a:lvl1pPr>
              <a:defRPr/>
            </a:lvl1pPr>
          </a:lstStyle>
          <a:p>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DE67654B-AA13-49D0-95FC-26834B4415F5}" type="slidenum">
              <a:rPr lang="en-US" altLang="ja-JP"/>
              <a:pPr>
                <a:defRPr/>
              </a:pPr>
              <a:t>‹#›</a:t>
            </a:fld>
            <a:endParaRPr lang="en-US" altLang="ja-JP"/>
          </a:p>
        </p:txBody>
      </p:sp>
    </p:spTree>
    <p:extLst>
      <p:ext uri="{BB962C8B-B14F-4D97-AF65-F5344CB8AC3E}">
        <p14:creationId xmlns:p14="http://schemas.microsoft.com/office/powerpoint/2010/main" val="375158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1"/>
          <p:cNvSpPr>
            <a:spLocks noGrp="1" noChangeArrowheads="1"/>
          </p:cNvSpPr>
          <p:nvPr>
            <p:ph type="dt" sz="half" idx="10"/>
          </p:nvPr>
        </p:nvSpPr>
        <p:spPr>
          <a:ln/>
        </p:spPr>
        <p:txBody>
          <a:bodyPr/>
          <a:lstStyle>
            <a:lvl1pPr>
              <a:defRPr/>
            </a:lvl1pPr>
          </a:lstStyle>
          <a:p>
            <a:fld id="{29B81BFD-16CB-4055-A44E-159AF64BF17E}" type="datetime1">
              <a:rPr lang="ja-JP" altLang="en-US"/>
              <a:pPr/>
              <a:t>2015/6/18</a:t>
            </a:fld>
            <a:endParaRPr lang="en-US" altLang="ja-JP"/>
          </a:p>
        </p:txBody>
      </p:sp>
      <p:sp>
        <p:nvSpPr>
          <p:cNvPr id="4" name="Rectangle 12"/>
          <p:cNvSpPr>
            <a:spLocks noGrp="1" noChangeArrowheads="1"/>
          </p:cNvSpPr>
          <p:nvPr>
            <p:ph type="ftr" sz="quarter" idx="11"/>
          </p:nvPr>
        </p:nvSpPr>
        <p:spPr>
          <a:ln/>
        </p:spPr>
        <p:txBody>
          <a:bodyPr/>
          <a:lstStyle>
            <a:lvl1pPr>
              <a:defRPr/>
            </a:lvl1pPr>
          </a:lstStyle>
          <a:p>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FCA4F3F2-4D7B-445C-855B-41236AC1656A}" type="slidenum">
              <a:rPr lang="en-US" altLang="ja-JP"/>
              <a:pPr>
                <a:defRPr/>
              </a:pPr>
              <a:t>‹#›</a:t>
            </a:fld>
            <a:endParaRPr lang="en-US" altLang="ja-JP"/>
          </a:p>
        </p:txBody>
      </p:sp>
    </p:spTree>
    <p:extLst>
      <p:ext uri="{BB962C8B-B14F-4D97-AF65-F5344CB8AC3E}">
        <p14:creationId xmlns:p14="http://schemas.microsoft.com/office/powerpoint/2010/main" val="350651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7AF00887-C386-4499-92A0-ED449EC222B6}" type="datetime1">
              <a:rPr lang="ja-JP" altLang="en-US"/>
              <a:pPr/>
              <a:t>2015/6/18</a:t>
            </a:fld>
            <a:endParaRPr lang="en-US" altLang="ja-JP"/>
          </a:p>
        </p:txBody>
      </p:sp>
      <p:sp>
        <p:nvSpPr>
          <p:cNvPr id="3" name="Rectangle 12"/>
          <p:cNvSpPr>
            <a:spLocks noGrp="1" noChangeArrowheads="1"/>
          </p:cNvSpPr>
          <p:nvPr>
            <p:ph type="ftr" sz="quarter" idx="11"/>
          </p:nvPr>
        </p:nvSpPr>
        <p:spPr>
          <a:ln/>
        </p:spPr>
        <p:txBody>
          <a:bodyPr/>
          <a:lstStyle>
            <a:lvl1pPr>
              <a:defRPr/>
            </a:lvl1pPr>
          </a:lstStyle>
          <a:p>
            <a:endParaRPr lang="en-US" altLang="ja-JP"/>
          </a:p>
        </p:txBody>
      </p:sp>
      <p:sp>
        <p:nvSpPr>
          <p:cNvPr id="4" name="Rectangle 13"/>
          <p:cNvSpPr>
            <a:spLocks noGrp="1" noChangeArrowheads="1"/>
          </p:cNvSpPr>
          <p:nvPr>
            <p:ph type="sldNum" sz="quarter" idx="12"/>
          </p:nvPr>
        </p:nvSpPr>
        <p:spPr>
          <a:ln/>
        </p:spPr>
        <p:txBody>
          <a:bodyPr/>
          <a:lstStyle>
            <a:lvl1pPr>
              <a:defRPr/>
            </a:lvl1pPr>
          </a:lstStyle>
          <a:p>
            <a:pPr>
              <a:defRPr/>
            </a:pPr>
            <a:fld id="{7370CE16-B96E-42A9-9916-DA3E3679784A}" type="slidenum">
              <a:rPr lang="en-US" altLang="ja-JP"/>
              <a:pPr>
                <a:defRPr/>
              </a:pPr>
              <a:t>‹#›</a:t>
            </a:fld>
            <a:endParaRPr lang="en-US" altLang="ja-JP"/>
          </a:p>
        </p:txBody>
      </p:sp>
    </p:spTree>
    <p:extLst>
      <p:ext uri="{BB962C8B-B14F-4D97-AF65-F5344CB8AC3E}">
        <p14:creationId xmlns:p14="http://schemas.microsoft.com/office/powerpoint/2010/main" val="22785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fld id="{4F7D698B-FE0B-4480-88CC-92A8AE714177}" type="datetime1">
              <a:rPr lang="ja-JP" altLang="en-US"/>
              <a:pPr/>
              <a:t>2015/6/18</a:t>
            </a:fld>
            <a:endParaRPr lang="en-US" altLang="ja-JP"/>
          </a:p>
        </p:txBody>
      </p:sp>
      <p:sp>
        <p:nvSpPr>
          <p:cNvPr id="6" name="Rectangle 12"/>
          <p:cNvSpPr>
            <a:spLocks noGrp="1" noChangeArrowheads="1"/>
          </p:cNvSpPr>
          <p:nvPr>
            <p:ph type="ftr" sz="quarter" idx="11"/>
          </p:nvPr>
        </p:nvSpPr>
        <p:spPr>
          <a:ln/>
        </p:spPr>
        <p:txBody>
          <a:bodyPr/>
          <a:lstStyle>
            <a:lvl1pPr>
              <a:defRPr/>
            </a:lvl1pPr>
          </a:lstStyle>
          <a:p>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4BE8268B-573C-4459-9EE0-C7091402D19B}" type="slidenum">
              <a:rPr lang="en-US" altLang="ja-JP"/>
              <a:pPr>
                <a:defRPr/>
              </a:pPr>
              <a:t>‹#›</a:t>
            </a:fld>
            <a:endParaRPr lang="en-US" altLang="ja-JP"/>
          </a:p>
        </p:txBody>
      </p:sp>
    </p:spTree>
    <p:extLst>
      <p:ext uri="{BB962C8B-B14F-4D97-AF65-F5344CB8AC3E}">
        <p14:creationId xmlns:p14="http://schemas.microsoft.com/office/powerpoint/2010/main" val="143744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fld id="{2CF884CC-B4A5-4DC3-8A3F-D7E6468F1728}" type="datetime1">
              <a:rPr lang="ja-JP" altLang="en-US"/>
              <a:pPr/>
              <a:t>2015/6/18</a:t>
            </a:fld>
            <a:endParaRPr lang="en-US" altLang="ja-JP"/>
          </a:p>
        </p:txBody>
      </p:sp>
      <p:sp>
        <p:nvSpPr>
          <p:cNvPr id="6" name="Rectangle 12"/>
          <p:cNvSpPr>
            <a:spLocks noGrp="1" noChangeArrowheads="1"/>
          </p:cNvSpPr>
          <p:nvPr>
            <p:ph type="ftr" sz="quarter" idx="11"/>
          </p:nvPr>
        </p:nvSpPr>
        <p:spPr>
          <a:ln/>
        </p:spPr>
        <p:txBody>
          <a:bodyPr/>
          <a:lstStyle>
            <a:lvl1pPr>
              <a:defRPr/>
            </a:lvl1pPr>
          </a:lstStyle>
          <a:p>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BF211F97-BFF7-4C59-A271-C10F0E97991D}" type="slidenum">
              <a:rPr lang="en-US" altLang="ja-JP"/>
              <a:pPr>
                <a:defRPr/>
              </a:pPr>
              <a:t>‹#›</a:t>
            </a:fld>
            <a:endParaRPr lang="en-US" altLang="ja-JP"/>
          </a:p>
        </p:txBody>
      </p:sp>
    </p:spTree>
    <p:extLst>
      <p:ext uri="{BB962C8B-B14F-4D97-AF65-F5344CB8AC3E}">
        <p14:creationId xmlns:p14="http://schemas.microsoft.com/office/powerpoint/2010/main" val="203827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9"/>
          <p:cNvSpPr>
            <a:spLocks noGrp="1" noChangeArrowheads="1"/>
          </p:cNvSpPr>
          <p:nvPr>
            <p:ph type="title"/>
          </p:nvPr>
        </p:nvSpPr>
        <p:spPr bwMode="auto">
          <a:xfrm>
            <a:off x="1042988" y="188913"/>
            <a:ext cx="77930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8195" name="Rectangle 10"/>
          <p:cNvSpPr>
            <a:spLocks noGrp="1" noChangeArrowheads="1"/>
          </p:cNvSpPr>
          <p:nvPr>
            <p:ph type="body" idx="1"/>
          </p:nvPr>
        </p:nvSpPr>
        <p:spPr bwMode="auto">
          <a:xfrm>
            <a:off x="1042988" y="1484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4587" name="Rectangle 11"/>
          <p:cNvSpPr>
            <a:spLocks noGrp="1" noChangeArrowheads="1"/>
          </p:cNvSpPr>
          <p:nvPr>
            <p:ph type="dt" sz="half" idx="2"/>
          </p:nvPr>
        </p:nvSpPr>
        <p:spPr bwMode="auto">
          <a:xfrm>
            <a:off x="1116013" y="57340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fld id="{C4459EF1-CE84-409D-9912-D2AB81FB3B8B}" type="datetime1">
              <a:rPr lang="ja-JP" altLang="en-US"/>
              <a:pPr/>
              <a:t>2015/6/18</a:t>
            </a:fld>
            <a:endParaRPr lang="en-US" altLang="ja-JP"/>
          </a:p>
        </p:txBody>
      </p:sp>
      <p:sp>
        <p:nvSpPr>
          <p:cNvPr id="24588" name="Rectangle 12"/>
          <p:cNvSpPr>
            <a:spLocks noGrp="1" noChangeArrowheads="1"/>
          </p:cNvSpPr>
          <p:nvPr>
            <p:ph type="ftr" sz="quarter" idx="3"/>
          </p:nvPr>
        </p:nvSpPr>
        <p:spPr bwMode="auto">
          <a:xfrm>
            <a:off x="3563938" y="57340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endParaRPr lang="en-US" altLang="ja-JP"/>
          </a:p>
        </p:txBody>
      </p:sp>
      <p:sp>
        <p:nvSpPr>
          <p:cNvPr id="24589" name="Rectangle 13"/>
          <p:cNvSpPr>
            <a:spLocks noGrp="1" noChangeArrowheads="1"/>
          </p:cNvSpPr>
          <p:nvPr>
            <p:ph type="sldNum" sz="quarter" idx="4"/>
          </p:nvPr>
        </p:nvSpPr>
        <p:spPr bwMode="auto">
          <a:xfrm>
            <a:off x="6948488" y="57340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a typeface="ＭＳ Ｐゴシック" pitchFamily="50" charset="-128"/>
              </a:defRPr>
            </a:lvl1pPr>
          </a:lstStyle>
          <a:p>
            <a:pPr>
              <a:defRPr/>
            </a:pPr>
            <a:fld id="{2B586576-B76C-4099-A846-4B4A32FD5918}" type="slidenum">
              <a:rPr lang="en-US" altLang="ja-JP"/>
              <a:pPr>
                <a:defRPr/>
              </a:pPr>
              <a:t>‹#›</a:t>
            </a:fld>
            <a:endParaRPr lang="en-US" altLang="ja-JP"/>
          </a:p>
        </p:txBody>
      </p:sp>
      <p:pic>
        <p:nvPicPr>
          <p:cNvPr id="8199" name="Picture 26" descr="logo-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23275" y="6575425"/>
            <a:ext cx="720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7"/>
          <p:cNvPicPr>
            <a:picLocks noChangeAspect="1" noChangeArrowheads="1"/>
          </p:cNvPicPr>
          <p:nvPr/>
        </p:nvPicPr>
        <p:blipFill>
          <a:blip r:embed="rId14">
            <a:extLst>
              <a:ext uri="{28A0092B-C50C-407E-A947-70E740481C1C}">
                <a14:useLocalDpi xmlns:a14="http://schemas.microsoft.com/office/drawing/2010/main" val="0"/>
              </a:ext>
            </a:extLst>
          </a:blip>
          <a:srcRect l="1877" r="2347" b="4132"/>
          <a:stretch>
            <a:fillRect/>
          </a:stretch>
        </p:blipFill>
        <p:spPr bwMode="auto">
          <a:xfrm>
            <a:off x="0" y="6580188"/>
            <a:ext cx="817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084" r:id="rId1"/>
    <p:sldLayoutId id="2147489062" r:id="rId2"/>
    <p:sldLayoutId id="2147489063" r:id="rId3"/>
    <p:sldLayoutId id="2147489064" r:id="rId4"/>
    <p:sldLayoutId id="2147489065" r:id="rId5"/>
    <p:sldLayoutId id="2147489066" r:id="rId6"/>
    <p:sldLayoutId id="2147489067" r:id="rId7"/>
    <p:sldLayoutId id="2147489068" r:id="rId8"/>
    <p:sldLayoutId id="2147489069" r:id="rId9"/>
    <p:sldLayoutId id="2147489070" r:id="rId10"/>
    <p:sldLayoutId id="2147489071" r:id="rId11"/>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F0390EA-1AE3-49B3-9C5E-ECCA1BBA62A0}" type="datetime1">
              <a:rPr lang="ja-JP" altLang="en-US"/>
              <a:pPr/>
              <a:t>2015/6/18</a:t>
            </a:fld>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a:defRPr/>
            </a:pPr>
            <a:fld id="{6CEA2100-5298-4DFC-A2B6-DFC14FD33B68}" type="slidenum">
              <a:rPr lang="en-US" altLang="ja-JP"/>
              <a:pPr>
                <a:defRPr/>
              </a:pPr>
              <a:t>‹#›</a:t>
            </a:fld>
            <a:endParaRPr lang="en-US" altLang="ja-JP"/>
          </a:p>
        </p:txBody>
      </p:sp>
      <p:pic>
        <p:nvPicPr>
          <p:cNvPr id="9223" name="Picture 26" descr="logo-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23275" y="6575425"/>
            <a:ext cx="720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7"/>
          <p:cNvPicPr>
            <a:picLocks noChangeAspect="1" noChangeArrowheads="1"/>
          </p:cNvPicPr>
          <p:nvPr/>
        </p:nvPicPr>
        <p:blipFill>
          <a:blip r:embed="rId16">
            <a:extLst>
              <a:ext uri="{28A0092B-C50C-407E-A947-70E740481C1C}">
                <a14:useLocalDpi xmlns:a14="http://schemas.microsoft.com/office/drawing/2010/main" val="0"/>
              </a:ext>
            </a:extLst>
          </a:blip>
          <a:srcRect l="1877" r="2347" b="4132"/>
          <a:stretch>
            <a:fillRect/>
          </a:stretch>
        </p:blipFill>
        <p:spPr bwMode="auto">
          <a:xfrm>
            <a:off x="0" y="6580188"/>
            <a:ext cx="817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085" r:id="rId1"/>
    <p:sldLayoutId id="2147489072" r:id="rId2"/>
    <p:sldLayoutId id="2147489073" r:id="rId3"/>
    <p:sldLayoutId id="2147489074" r:id="rId4"/>
    <p:sldLayoutId id="2147489075" r:id="rId5"/>
    <p:sldLayoutId id="2147489076" r:id="rId6"/>
    <p:sldLayoutId id="2147489077" r:id="rId7"/>
    <p:sldLayoutId id="2147489078" r:id="rId8"/>
    <p:sldLayoutId id="2147489079" r:id="rId9"/>
    <p:sldLayoutId id="2147489080" r:id="rId10"/>
    <p:sldLayoutId id="2147489081" r:id="rId11"/>
    <p:sldLayoutId id="2147489082" r:id="rId12"/>
    <p:sldLayoutId id="2147489083"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www.hitachi.co.jp/products/it/portal/info/magazine/uvalere/uvalue_world/world17/index03_pop.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9.wmf"/><Relationship Id="rId3" Type="http://schemas.openxmlformats.org/officeDocument/2006/relationships/notesSlide" Target="../notesSlides/notesSlide13.xml"/><Relationship Id="rId7" Type="http://schemas.openxmlformats.org/officeDocument/2006/relationships/image" Target="../media/image26.wmf"/><Relationship Id="rId12"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1.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3.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2.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4.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8.wmf"/><Relationship Id="rId5" Type="http://schemas.openxmlformats.org/officeDocument/2006/relationships/oleObject" Target="../embeddings/oleObject11.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3.xml"/><Relationship Id="rId4" Type="http://schemas.openxmlformats.org/officeDocument/2006/relationships/hyperlink" Target="http://www.aist.go.jp/aist_j/press_release/pr2004/pr20040302/pr20040302.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669D796B-399F-4062-B5CD-90F5B0C4BDF5}" type="slidenum">
              <a:rPr lang="en-US" altLang="ja-JP"/>
              <a:pPr>
                <a:defRPr/>
              </a:pPr>
              <a:t>1</a:t>
            </a:fld>
            <a:endParaRPr lang="en-US" altLang="ja-JP"/>
          </a:p>
        </p:txBody>
      </p:sp>
      <p:sp>
        <p:nvSpPr>
          <p:cNvPr id="5" name="Rectangle 2"/>
          <p:cNvSpPr txBox="1">
            <a:spLocks noChangeArrowheads="1"/>
          </p:cNvSpPr>
          <p:nvPr/>
        </p:nvSpPr>
        <p:spPr bwMode="auto">
          <a:xfrm>
            <a:off x="263525" y="3643086"/>
            <a:ext cx="8593138" cy="2624364"/>
          </a:xfrm>
          <a:prstGeom prst="rect">
            <a:avLst/>
          </a:prstGeom>
          <a:noFill/>
          <a:ln w="9525">
            <a:noFill/>
            <a:miter lim="800000"/>
            <a:headEnd/>
            <a:tailEnd/>
          </a:ln>
        </p:spPr>
        <p:txBody>
          <a:bodyPr anchor="ctr">
            <a:norm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lnSpc>
                <a:spcPct val="70000"/>
              </a:lnSpc>
            </a:pPr>
            <a:r>
              <a:rPr lang="ja-JP" altLang="ja-JP" sz="4000" dirty="0"/>
              <a:t>磁性体</a:t>
            </a:r>
            <a:r>
              <a:rPr lang="ja-JP" altLang="ja-JP" sz="4000" dirty="0" smtClean="0"/>
              <a:t>材料</a:t>
            </a:r>
            <a:r>
              <a:rPr lang="ja-JP" altLang="en-US" sz="4000" dirty="0" smtClean="0"/>
              <a:t>について</a:t>
            </a:r>
            <a:endParaRPr lang="ja-JP" altLang="en-US" sz="3000" dirty="0">
              <a:latin typeface="Arial" charset="0"/>
            </a:endParaRPr>
          </a:p>
          <a:p>
            <a:pPr algn="ctr" eaLnBrk="1" hangingPunct="1">
              <a:lnSpc>
                <a:spcPct val="70000"/>
              </a:lnSpc>
            </a:pPr>
            <a:r>
              <a:rPr lang="en-US" altLang="ja-JP" sz="3000" dirty="0" smtClean="0">
                <a:latin typeface="Arial" charset="0"/>
              </a:rPr>
              <a:t>2015</a:t>
            </a:r>
            <a:r>
              <a:rPr lang="ja-JP" altLang="en-US" sz="3000" dirty="0" smtClean="0">
                <a:latin typeface="Arial" charset="0"/>
              </a:rPr>
              <a:t>年</a:t>
            </a:r>
            <a:r>
              <a:rPr lang="en-US" altLang="ja-JP" sz="3000" dirty="0">
                <a:latin typeface="Arial" charset="0"/>
              </a:rPr>
              <a:t>6</a:t>
            </a:r>
            <a:r>
              <a:rPr lang="ja-JP" altLang="en-US" sz="3000" dirty="0" smtClean="0">
                <a:latin typeface="Arial" charset="0"/>
              </a:rPr>
              <a:t>月</a:t>
            </a:r>
            <a:r>
              <a:rPr lang="en-US" altLang="ja-JP" sz="3000" dirty="0" smtClean="0">
                <a:latin typeface="Arial" charset="0"/>
              </a:rPr>
              <a:t>18</a:t>
            </a:r>
            <a:r>
              <a:rPr lang="ja-JP" altLang="en-US" sz="3000" dirty="0" smtClean="0">
                <a:latin typeface="Arial" charset="0"/>
              </a:rPr>
              <a:t>日（木）</a:t>
            </a:r>
            <a:endParaRPr lang="en-US" altLang="ja-JP" sz="3000" dirty="0" smtClean="0">
              <a:latin typeface="Arial" charset="0"/>
            </a:endParaRPr>
          </a:p>
          <a:p>
            <a:pPr algn="ctr" eaLnBrk="1" hangingPunct="1">
              <a:lnSpc>
                <a:spcPct val="70000"/>
              </a:lnSpc>
            </a:pPr>
            <a:endParaRPr lang="ja-JP" altLang="en-US" sz="3000" dirty="0">
              <a:latin typeface="Arial" charset="0"/>
            </a:endParaRPr>
          </a:p>
          <a:p>
            <a:pPr algn="ctr" eaLnBrk="1" hangingPunct="1">
              <a:lnSpc>
                <a:spcPct val="70000"/>
              </a:lnSpc>
            </a:pPr>
            <a:endParaRPr lang="ja-JP" altLang="en-US" sz="3000" dirty="0">
              <a:latin typeface="Arial" charset="0"/>
            </a:endParaRPr>
          </a:p>
          <a:p>
            <a:pPr algn="ctr" eaLnBrk="1" hangingPunct="1">
              <a:lnSpc>
                <a:spcPct val="70000"/>
              </a:lnSpc>
            </a:pPr>
            <a:r>
              <a:rPr lang="ja-JP" altLang="en-US" sz="3000" dirty="0">
                <a:latin typeface="Arial" charset="0"/>
              </a:rPr>
              <a:t>担当</a:t>
            </a:r>
            <a:r>
              <a:rPr lang="ja-JP" altLang="en-US" sz="3000" dirty="0" smtClean="0">
                <a:latin typeface="Arial" charset="0"/>
              </a:rPr>
              <a:t>：　清水 大雅</a:t>
            </a:r>
            <a:endParaRPr lang="en-US" altLang="ja-JP" sz="3000" dirty="0" smtClean="0">
              <a:latin typeface="Arial" charset="0"/>
            </a:endParaRPr>
          </a:p>
          <a:p>
            <a:pPr algn="ctr" eaLnBrk="1" hangingPunct="1">
              <a:lnSpc>
                <a:spcPct val="70000"/>
              </a:lnSpc>
            </a:pPr>
            <a:r>
              <a:rPr lang="en-US" altLang="ja-JP" sz="3000" dirty="0" smtClean="0">
                <a:latin typeface="Arial" charset="0"/>
              </a:rPr>
              <a:t>h-shmz@cc.tuat.ac.jp</a:t>
            </a:r>
            <a:endParaRPr lang="en-US" altLang="ja-JP" sz="3000" dirty="0">
              <a:latin typeface="Arial" charset="0"/>
            </a:endParaRPr>
          </a:p>
        </p:txBody>
      </p:sp>
      <p:sp>
        <p:nvSpPr>
          <p:cNvPr id="7" name="正方形/長方形 6"/>
          <p:cNvSpPr/>
          <p:nvPr/>
        </p:nvSpPr>
        <p:spPr>
          <a:xfrm>
            <a:off x="0" y="1442008"/>
            <a:ext cx="9144000" cy="1446550"/>
          </a:xfrm>
          <a:prstGeom prst="rect">
            <a:avLst/>
          </a:prstGeom>
          <a:noFill/>
        </p:spPr>
        <p:txBody>
          <a:bodyPr anchor="ctr">
            <a:spAutoFit/>
          </a:bodyPr>
          <a:lstStyle/>
          <a:p>
            <a:pPr algn="ctr">
              <a:defRPr/>
            </a:pPr>
            <a:r>
              <a:rPr lang="ja-JP" altLang="en-US" sz="4400" b="1" dirty="0" smtClean="0">
                <a:ln>
                  <a:solidFill>
                    <a:schemeClr val="bg2">
                      <a:lumMod val="75000"/>
                    </a:schemeClr>
                  </a:solidFill>
                </a:ln>
                <a:solidFill>
                  <a:schemeClr val="tx2">
                    <a:lumMod val="75000"/>
                  </a:schemeClr>
                </a:solidFill>
                <a:effectLst>
                  <a:outerShdw blurRad="38100" dist="38100" dir="2700000" algn="tl">
                    <a:srgbClr val="000000">
                      <a:alpha val="43137"/>
                    </a:srgbClr>
                  </a:outerShdw>
                </a:effectLst>
                <a:ea typeface="ＭＳ Ｐゴシック" pitchFamily="50" charset="-128"/>
                <a:cs typeface="Arial" pitchFamily="34" charset="0"/>
              </a:rPr>
              <a:t>電気電子材料</a:t>
            </a:r>
            <a:endParaRPr lang="en-US" altLang="ja-JP" sz="4400" b="1" dirty="0" smtClean="0">
              <a:ln>
                <a:solidFill>
                  <a:schemeClr val="bg2">
                    <a:lumMod val="75000"/>
                  </a:schemeClr>
                </a:solidFill>
              </a:ln>
              <a:solidFill>
                <a:schemeClr val="tx2">
                  <a:lumMod val="75000"/>
                </a:schemeClr>
              </a:solidFill>
              <a:effectLst>
                <a:outerShdw blurRad="38100" dist="38100" dir="2700000" algn="tl">
                  <a:srgbClr val="000000">
                    <a:alpha val="43137"/>
                  </a:srgbClr>
                </a:outerShdw>
              </a:effectLst>
              <a:ea typeface="ＭＳ Ｐゴシック" pitchFamily="50" charset="-128"/>
              <a:cs typeface="Arial" pitchFamily="34" charset="0"/>
            </a:endParaRPr>
          </a:p>
          <a:p>
            <a:pPr algn="ctr">
              <a:defRPr/>
            </a:pPr>
            <a:endParaRPr lang="en-US" altLang="ja-JP" sz="4400" b="1" dirty="0">
              <a:ln>
                <a:solidFill>
                  <a:schemeClr val="bg2">
                    <a:lumMod val="75000"/>
                  </a:schemeClr>
                </a:solidFill>
              </a:ln>
              <a:solidFill>
                <a:schemeClr val="tx2">
                  <a:lumMod val="75000"/>
                </a:schemeClr>
              </a:solidFill>
              <a:effectLst>
                <a:outerShdw blurRad="38100" dist="38100" dir="2700000" algn="tl">
                  <a:srgbClr val="000000">
                    <a:alpha val="43137"/>
                  </a:srgbClr>
                </a:outerShdw>
              </a:effectLst>
              <a:ea typeface="ＭＳ Ｐゴシック" pitchFamily="50"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10</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ハードディスクの記録容量の変遷</a:t>
            </a:r>
            <a:endParaRPr lang="en-US" altLang="ja-JP" sz="3600" dirty="0">
              <a:solidFill>
                <a:schemeClr val="bg1"/>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8" y="1349830"/>
            <a:ext cx="9035685" cy="4186534"/>
          </a:xfrm>
          <a:prstGeom prst="rect">
            <a:avLst/>
          </a:prstGeom>
        </p:spPr>
      </p:pic>
      <p:sp>
        <p:nvSpPr>
          <p:cNvPr id="3" name="正方形/長方形 2"/>
          <p:cNvSpPr/>
          <p:nvPr/>
        </p:nvSpPr>
        <p:spPr>
          <a:xfrm>
            <a:off x="268514" y="5536363"/>
            <a:ext cx="8527143" cy="923330"/>
          </a:xfrm>
          <a:prstGeom prst="rect">
            <a:avLst/>
          </a:prstGeom>
        </p:spPr>
        <p:txBody>
          <a:bodyPr wrap="square">
            <a:spAutoFit/>
          </a:bodyPr>
          <a:lstStyle/>
          <a:p>
            <a:r>
              <a:rPr lang="ja-JP" altLang="en-US" dirty="0" smtClean="0"/>
              <a:t>日立製作所ホームページ　ハードディスクの進化の歴史</a:t>
            </a:r>
            <a:endParaRPr lang="en-US" altLang="ja-JP" dirty="0" smtClean="0"/>
          </a:p>
          <a:p>
            <a:r>
              <a:rPr lang="en-US" altLang="ja-JP" dirty="0" smtClean="0">
                <a:hlinkClick r:id="rId4"/>
              </a:rPr>
              <a:t>http://www.hitachi.co.jp/products/it/portal/info/magazine/uvalere/uvalue_world/world17/index03_pop.html</a:t>
            </a:r>
            <a:r>
              <a:rPr lang="ja-JP" altLang="en-US" dirty="0" smtClean="0"/>
              <a:t>　より抜粋</a:t>
            </a:r>
            <a:endParaRPr lang="ja-JP" altLang="en-US" dirty="0"/>
          </a:p>
        </p:txBody>
      </p:sp>
    </p:spTree>
    <p:extLst>
      <p:ext uri="{BB962C8B-B14F-4D97-AF65-F5344CB8AC3E}">
        <p14:creationId xmlns:p14="http://schemas.microsoft.com/office/powerpoint/2010/main" val="1127907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11</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磁石の不揮発性とループ電流の比較</a:t>
            </a:r>
            <a:endParaRPr lang="en-US" altLang="ja-JP" sz="3600" dirty="0">
              <a:solidFill>
                <a:schemeClr val="bg1"/>
              </a:solidFill>
            </a:endParaRPr>
          </a:p>
        </p:txBody>
      </p:sp>
      <p:grpSp>
        <p:nvGrpSpPr>
          <p:cNvPr id="6" name="Group 6"/>
          <p:cNvGrpSpPr>
            <a:grpSpLocks/>
          </p:cNvGrpSpPr>
          <p:nvPr/>
        </p:nvGrpSpPr>
        <p:grpSpPr bwMode="auto">
          <a:xfrm rot="-5400000">
            <a:off x="1283144" y="3730608"/>
            <a:ext cx="2105932" cy="470296"/>
            <a:chOff x="2836" y="3233"/>
            <a:chExt cx="1012" cy="226"/>
          </a:xfrm>
        </p:grpSpPr>
        <p:grpSp>
          <p:nvGrpSpPr>
            <p:cNvPr id="7" name="Group 7"/>
            <p:cNvGrpSpPr>
              <a:grpSpLocks/>
            </p:cNvGrpSpPr>
            <p:nvPr/>
          </p:nvGrpSpPr>
          <p:grpSpPr bwMode="auto">
            <a:xfrm>
              <a:off x="2875" y="3264"/>
              <a:ext cx="933" cy="151"/>
              <a:chOff x="2474" y="2160"/>
              <a:chExt cx="1126" cy="240"/>
            </a:xfrm>
          </p:grpSpPr>
          <p:sp>
            <p:nvSpPr>
              <p:cNvPr id="10" name="Rectangle 8"/>
              <p:cNvSpPr>
                <a:spLocks noChangeArrowheads="1"/>
              </p:cNvSpPr>
              <p:nvPr/>
            </p:nvSpPr>
            <p:spPr bwMode="auto">
              <a:xfrm>
                <a:off x="3033" y="2160"/>
                <a:ext cx="567"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ja-JP" altLang="en-US" sz="2800"/>
              </a:p>
            </p:txBody>
          </p:sp>
          <p:sp>
            <p:nvSpPr>
              <p:cNvPr id="11" name="Rectangle 9"/>
              <p:cNvSpPr>
                <a:spLocks noChangeArrowheads="1"/>
              </p:cNvSpPr>
              <p:nvPr/>
            </p:nvSpPr>
            <p:spPr bwMode="auto">
              <a:xfrm>
                <a:off x="2474" y="2160"/>
                <a:ext cx="567" cy="24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2800"/>
              </a:p>
            </p:txBody>
          </p:sp>
        </p:grpSp>
        <p:sp>
          <p:nvSpPr>
            <p:cNvPr id="8" name="Text Box 10"/>
            <p:cNvSpPr txBox="1">
              <a:spLocks noChangeArrowheads="1"/>
            </p:cNvSpPr>
            <p:nvPr/>
          </p:nvSpPr>
          <p:spPr bwMode="auto">
            <a:xfrm rot="16200000">
              <a:off x="3616" y="3226"/>
              <a:ext cx="214"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800">
                  <a:latin typeface="Arial" charset="0"/>
                </a:rPr>
                <a:t>N</a:t>
              </a:r>
            </a:p>
          </p:txBody>
        </p:sp>
        <p:sp>
          <p:nvSpPr>
            <p:cNvPr id="9" name="Text Box 11"/>
            <p:cNvSpPr txBox="1">
              <a:spLocks noChangeArrowheads="1"/>
            </p:cNvSpPr>
            <p:nvPr/>
          </p:nvSpPr>
          <p:spPr bwMode="auto">
            <a:xfrm rot="5400000">
              <a:off x="2860" y="3209"/>
              <a:ext cx="204"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800" dirty="0">
                  <a:latin typeface="Arial" charset="0"/>
                </a:rPr>
                <a:t>S</a:t>
              </a:r>
            </a:p>
          </p:txBody>
        </p:sp>
      </p:grpSp>
      <p:sp>
        <p:nvSpPr>
          <p:cNvPr id="12" name="正方形/長方形 11"/>
          <p:cNvSpPr/>
          <p:nvPr/>
        </p:nvSpPr>
        <p:spPr>
          <a:xfrm>
            <a:off x="224702" y="660094"/>
            <a:ext cx="8643526" cy="954107"/>
          </a:xfrm>
          <a:prstGeom prst="rect">
            <a:avLst/>
          </a:prstGeom>
        </p:spPr>
        <p:txBody>
          <a:bodyPr wrap="square">
            <a:spAutoFit/>
          </a:bodyPr>
          <a:lstStyle/>
          <a:p>
            <a:r>
              <a:rPr lang="ja-JP" altLang="en-US" sz="2800" dirty="0" smtClean="0"/>
              <a:t>磁石は電源をつなげなくても</a:t>
            </a:r>
            <a:r>
              <a:rPr lang="en-US" altLang="ja-JP" sz="2800" dirty="0" smtClean="0"/>
              <a:t>N</a:t>
            </a:r>
            <a:r>
              <a:rPr lang="ja-JP" altLang="en-US" sz="2800" dirty="0" smtClean="0"/>
              <a:t>極と</a:t>
            </a:r>
            <a:r>
              <a:rPr lang="en-US" altLang="ja-JP" sz="2800" dirty="0" smtClean="0"/>
              <a:t>S</a:t>
            </a:r>
            <a:r>
              <a:rPr lang="ja-JP" altLang="en-US" sz="2800" dirty="0" smtClean="0"/>
              <a:t>極の向きを保つ。</a:t>
            </a:r>
            <a:endParaRPr lang="en-US" altLang="ja-JP" sz="2800" dirty="0" smtClean="0"/>
          </a:p>
          <a:p>
            <a:r>
              <a:rPr lang="en-US" altLang="ja-JP" sz="2800" dirty="0" smtClean="0"/>
              <a:t>=</a:t>
            </a:r>
            <a:r>
              <a:rPr lang="ja-JP" altLang="en-US" sz="2800" dirty="0" smtClean="0"/>
              <a:t>不揮発性。　</a:t>
            </a:r>
            <a:endParaRPr lang="en-US" altLang="ja-JP" sz="2800" dirty="0" smtClean="0"/>
          </a:p>
        </p:txBody>
      </p:sp>
      <p:sp>
        <p:nvSpPr>
          <p:cNvPr id="13" name="Oval 11"/>
          <p:cNvSpPr>
            <a:spLocks noChangeArrowheads="1"/>
          </p:cNvSpPr>
          <p:nvPr/>
        </p:nvSpPr>
        <p:spPr bwMode="auto">
          <a:xfrm>
            <a:off x="5322435" y="3594058"/>
            <a:ext cx="1944687" cy="581025"/>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Line 12"/>
          <p:cNvSpPr>
            <a:spLocks noChangeShapeType="1"/>
          </p:cNvSpPr>
          <p:nvPr/>
        </p:nvSpPr>
        <p:spPr bwMode="auto">
          <a:xfrm rot="16200000">
            <a:off x="6548779" y="3983789"/>
            <a:ext cx="0" cy="36036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13"/>
          <p:cNvSpPr>
            <a:spLocks noChangeShapeType="1"/>
          </p:cNvSpPr>
          <p:nvPr/>
        </p:nvSpPr>
        <p:spPr bwMode="auto">
          <a:xfrm>
            <a:off x="6303510" y="389885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Rectangle 21"/>
          <p:cNvSpPr>
            <a:spLocks noChangeArrowheads="1"/>
          </p:cNvSpPr>
          <p:nvPr/>
        </p:nvSpPr>
        <p:spPr bwMode="auto">
          <a:xfrm>
            <a:off x="6309860" y="4176671"/>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latin typeface="Arial" charset="0"/>
              </a:rPr>
              <a:t>電流 </a:t>
            </a:r>
            <a:r>
              <a:rPr lang="en-US" altLang="ja-JP" sz="2000" i="1" dirty="0">
                <a:latin typeface="Arial" charset="0"/>
              </a:rPr>
              <a:t>I</a:t>
            </a:r>
          </a:p>
        </p:txBody>
      </p:sp>
      <p:sp>
        <p:nvSpPr>
          <p:cNvPr id="19" name="Rectangle 31"/>
          <p:cNvSpPr>
            <a:spLocks noChangeArrowheads="1"/>
          </p:cNvSpPr>
          <p:nvPr/>
        </p:nvSpPr>
        <p:spPr bwMode="auto">
          <a:xfrm>
            <a:off x="6203364" y="3241140"/>
            <a:ext cx="903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latin typeface="Arial" charset="0"/>
              </a:rPr>
              <a:t>半径 </a:t>
            </a:r>
            <a:r>
              <a:rPr lang="en-US" altLang="ja-JP" sz="2000" i="1" dirty="0">
                <a:latin typeface="Arial" charset="0"/>
              </a:rPr>
              <a:t>a</a:t>
            </a:r>
          </a:p>
        </p:txBody>
      </p:sp>
      <p:sp>
        <p:nvSpPr>
          <p:cNvPr id="20" name="Line 13"/>
          <p:cNvSpPr>
            <a:spLocks noChangeShapeType="1"/>
          </p:cNvSpPr>
          <p:nvPr/>
        </p:nvSpPr>
        <p:spPr bwMode="auto">
          <a:xfrm>
            <a:off x="4235219" y="3913372"/>
            <a:ext cx="467518"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13"/>
          <p:cNvSpPr>
            <a:spLocks noChangeShapeType="1"/>
          </p:cNvSpPr>
          <p:nvPr/>
        </p:nvSpPr>
        <p:spPr bwMode="auto">
          <a:xfrm>
            <a:off x="4373105" y="3862576"/>
            <a:ext cx="2160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13"/>
          <p:cNvSpPr>
            <a:spLocks noChangeShapeType="1"/>
          </p:cNvSpPr>
          <p:nvPr/>
        </p:nvSpPr>
        <p:spPr bwMode="auto">
          <a:xfrm>
            <a:off x="4452077" y="4036744"/>
            <a:ext cx="957442"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13"/>
          <p:cNvSpPr>
            <a:spLocks noChangeShapeType="1"/>
          </p:cNvSpPr>
          <p:nvPr/>
        </p:nvSpPr>
        <p:spPr bwMode="auto">
          <a:xfrm>
            <a:off x="4459337" y="3753724"/>
            <a:ext cx="957442"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13"/>
          <p:cNvSpPr>
            <a:spLocks noChangeShapeType="1"/>
          </p:cNvSpPr>
          <p:nvPr/>
        </p:nvSpPr>
        <p:spPr bwMode="auto">
          <a:xfrm rot="16200000">
            <a:off x="4412356" y="3967995"/>
            <a:ext cx="1080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13"/>
          <p:cNvSpPr>
            <a:spLocks noChangeShapeType="1"/>
          </p:cNvSpPr>
          <p:nvPr/>
        </p:nvSpPr>
        <p:spPr bwMode="auto">
          <a:xfrm rot="16200000">
            <a:off x="4419616" y="3801087"/>
            <a:ext cx="1080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正方形/長方形 4"/>
          <p:cNvSpPr/>
          <p:nvPr/>
        </p:nvSpPr>
        <p:spPr>
          <a:xfrm>
            <a:off x="5181598" y="3772058"/>
            <a:ext cx="435429" cy="235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0"/>
          <p:cNvSpPr>
            <a:spLocks noChangeArrowheads="1"/>
          </p:cNvSpPr>
          <p:nvPr/>
        </p:nvSpPr>
        <p:spPr bwMode="auto">
          <a:xfrm>
            <a:off x="4456021" y="6073437"/>
            <a:ext cx="42402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smtClean="0">
                <a:latin typeface="Arial" charset="0"/>
              </a:rPr>
              <a:t>電流を流したコイルのまわりの</a:t>
            </a:r>
            <a:r>
              <a:rPr lang="ja-JP" altLang="en-US" sz="2000" dirty="0">
                <a:latin typeface="Arial" charset="0"/>
              </a:rPr>
              <a:t>磁束</a:t>
            </a:r>
            <a:r>
              <a:rPr lang="ja-JP" altLang="en-US" sz="2000" dirty="0" smtClean="0">
                <a:latin typeface="Arial" charset="0"/>
              </a:rPr>
              <a:t>線</a:t>
            </a:r>
            <a:endParaRPr lang="en-US" altLang="ja-JP" sz="2000" dirty="0">
              <a:latin typeface="Arial" charset="0"/>
            </a:endParaRPr>
          </a:p>
        </p:txBody>
      </p:sp>
      <p:sp>
        <p:nvSpPr>
          <p:cNvPr id="28" name="Rectangle 20"/>
          <p:cNvSpPr>
            <a:spLocks noChangeArrowheads="1"/>
          </p:cNvSpPr>
          <p:nvPr/>
        </p:nvSpPr>
        <p:spPr bwMode="auto">
          <a:xfrm>
            <a:off x="181653" y="6113838"/>
            <a:ext cx="35670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latin typeface="Arial" charset="0"/>
              </a:rPr>
              <a:t>棒</a:t>
            </a:r>
            <a:r>
              <a:rPr lang="ja-JP" altLang="en-US" sz="2000" dirty="0" smtClean="0">
                <a:latin typeface="Arial" charset="0"/>
              </a:rPr>
              <a:t>磁石のまわりにできる</a:t>
            </a:r>
            <a:r>
              <a:rPr lang="ja-JP" altLang="en-US" sz="2000" dirty="0">
                <a:latin typeface="Arial" charset="0"/>
              </a:rPr>
              <a:t>磁束</a:t>
            </a:r>
            <a:r>
              <a:rPr lang="ja-JP" altLang="en-US" sz="2000" dirty="0" smtClean="0">
                <a:latin typeface="Arial" charset="0"/>
              </a:rPr>
              <a:t>線</a:t>
            </a:r>
            <a:endParaRPr lang="en-US" altLang="ja-JP" sz="2000" dirty="0">
              <a:latin typeface="Arial" charset="0"/>
            </a:endParaRPr>
          </a:p>
        </p:txBody>
      </p:sp>
      <p:grpSp>
        <p:nvGrpSpPr>
          <p:cNvPr id="44" name="グループ化 43"/>
          <p:cNvGrpSpPr/>
          <p:nvPr/>
        </p:nvGrpSpPr>
        <p:grpSpPr>
          <a:xfrm>
            <a:off x="2344060" y="1799770"/>
            <a:ext cx="1404594" cy="4279584"/>
            <a:chOff x="2344060" y="1799770"/>
            <a:chExt cx="1404594" cy="4279584"/>
          </a:xfrm>
        </p:grpSpPr>
        <p:grpSp>
          <p:nvGrpSpPr>
            <p:cNvPr id="37" name="グループ化 36"/>
            <p:cNvGrpSpPr/>
            <p:nvPr/>
          </p:nvGrpSpPr>
          <p:grpSpPr>
            <a:xfrm>
              <a:off x="2344060" y="2049846"/>
              <a:ext cx="1095826" cy="3726840"/>
              <a:chOff x="2344060" y="2049846"/>
              <a:chExt cx="1095826" cy="3726840"/>
            </a:xfrm>
          </p:grpSpPr>
          <p:sp>
            <p:nvSpPr>
              <p:cNvPr id="29" name="フリーフォーム 28"/>
              <p:cNvSpPr/>
              <p:nvPr/>
            </p:nvSpPr>
            <p:spPr>
              <a:xfrm>
                <a:off x="2351314" y="2049846"/>
                <a:ext cx="1088572" cy="191255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flipV="1">
                <a:off x="2344060" y="3941122"/>
                <a:ext cx="1095826" cy="183556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423891" y="2402639"/>
              <a:ext cx="663920" cy="3040216"/>
              <a:chOff x="2322292" y="1981732"/>
              <a:chExt cx="863597" cy="3954578"/>
            </a:xfrm>
          </p:grpSpPr>
          <p:sp>
            <p:nvSpPr>
              <p:cNvPr id="35" name="フリーフォーム 34"/>
              <p:cNvSpPr/>
              <p:nvPr/>
            </p:nvSpPr>
            <p:spPr>
              <a:xfrm>
                <a:off x="2329546" y="198173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flipV="1">
                <a:off x="2322292" y="394838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2351319" y="1799770"/>
              <a:ext cx="1397335" cy="4279584"/>
              <a:chOff x="2351319" y="1799770"/>
              <a:chExt cx="1397335" cy="4279584"/>
            </a:xfrm>
          </p:grpSpPr>
          <p:sp>
            <p:nvSpPr>
              <p:cNvPr id="41" name="フリーフォーム 40"/>
              <p:cNvSpPr/>
              <p:nvPr/>
            </p:nvSpPr>
            <p:spPr>
              <a:xfrm>
                <a:off x="2358573" y="1799770"/>
                <a:ext cx="1390081"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flipV="1">
                <a:off x="2351319" y="3919354"/>
                <a:ext cx="1397335"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6" name="グループ化 45"/>
          <p:cNvGrpSpPr/>
          <p:nvPr/>
        </p:nvGrpSpPr>
        <p:grpSpPr>
          <a:xfrm flipH="1">
            <a:off x="899920" y="1807030"/>
            <a:ext cx="1404594" cy="4279584"/>
            <a:chOff x="2344060" y="1799770"/>
            <a:chExt cx="1404594" cy="4279584"/>
          </a:xfrm>
        </p:grpSpPr>
        <p:grpSp>
          <p:nvGrpSpPr>
            <p:cNvPr id="47" name="グループ化 46"/>
            <p:cNvGrpSpPr/>
            <p:nvPr/>
          </p:nvGrpSpPr>
          <p:grpSpPr>
            <a:xfrm>
              <a:off x="2344060" y="2049846"/>
              <a:ext cx="1095826" cy="3726840"/>
              <a:chOff x="2344060" y="2049846"/>
              <a:chExt cx="1095826" cy="3726840"/>
            </a:xfrm>
          </p:grpSpPr>
          <p:sp>
            <p:nvSpPr>
              <p:cNvPr id="54" name="フリーフォーム 53"/>
              <p:cNvSpPr/>
              <p:nvPr/>
            </p:nvSpPr>
            <p:spPr>
              <a:xfrm>
                <a:off x="2351314" y="2049846"/>
                <a:ext cx="1088572" cy="191255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flipV="1">
                <a:off x="2344060" y="3941122"/>
                <a:ext cx="1095826" cy="183556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2423891" y="2402639"/>
              <a:ext cx="663920" cy="3040216"/>
              <a:chOff x="2322292" y="1981732"/>
              <a:chExt cx="863597" cy="3954578"/>
            </a:xfrm>
          </p:grpSpPr>
          <p:sp>
            <p:nvSpPr>
              <p:cNvPr id="52" name="フリーフォーム 51"/>
              <p:cNvSpPr/>
              <p:nvPr/>
            </p:nvSpPr>
            <p:spPr>
              <a:xfrm>
                <a:off x="2329546" y="198173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flipV="1">
                <a:off x="2322292" y="394838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p:nvGrpSpPr>
          <p:grpSpPr>
            <a:xfrm>
              <a:off x="2351319" y="1799770"/>
              <a:ext cx="1397335" cy="4279584"/>
              <a:chOff x="2351319" y="1799770"/>
              <a:chExt cx="1397335" cy="4279584"/>
            </a:xfrm>
          </p:grpSpPr>
          <p:sp>
            <p:nvSpPr>
              <p:cNvPr id="50" name="フリーフォーム 49"/>
              <p:cNvSpPr/>
              <p:nvPr/>
            </p:nvSpPr>
            <p:spPr>
              <a:xfrm>
                <a:off x="2358573" y="1799770"/>
                <a:ext cx="1390081"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flipV="1">
                <a:off x="2351319" y="3919354"/>
                <a:ext cx="1397335"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6" name="グループ化 55"/>
          <p:cNvGrpSpPr/>
          <p:nvPr/>
        </p:nvGrpSpPr>
        <p:grpSpPr>
          <a:xfrm>
            <a:off x="6400726" y="1821544"/>
            <a:ext cx="1404594" cy="4279584"/>
            <a:chOff x="2344060" y="1799770"/>
            <a:chExt cx="1404594" cy="4279584"/>
          </a:xfrm>
        </p:grpSpPr>
        <p:grpSp>
          <p:nvGrpSpPr>
            <p:cNvPr id="57" name="グループ化 56"/>
            <p:cNvGrpSpPr/>
            <p:nvPr/>
          </p:nvGrpSpPr>
          <p:grpSpPr>
            <a:xfrm>
              <a:off x="2344060" y="2049846"/>
              <a:ext cx="1095826" cy="3726840"/>
              <a:chOff x="2344060" y="2049846"/>
              <a:chExt cx="1095826" cy="3726840"/>
            </a:xfrm>
          </p:grpSpPr>
          <p:sp>
            <p:nvSpPr>
              <p:cNvPr id="64" name="フリーフォーム 63"/>
              <p:cNvSpPr/>
              <p:nvPr/>
            </p:nvSpPr>
            <p:spPr>
              <a:xfrm>
                <a:off x="2351314" y="2049846"/>
                <a:ext cx="1088572" cy="191255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flipV="1">
                <a:off x="2344060" y="3941122"/>
                <a:ext cx="1095826" cy="183556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p:nvGrpSpPr>
          <p:grpSpPr>
            <a:xfrm>
              <a:off x="2423891" y="2402639"/>
              <a:ext cx="663920" cy="3040216"/>
              <a:chOff x="2322292" y="1981732"/>
              <a:chExt cx="863597" cy="3954578"/>
            </a:xfrm>
          </p:grpSpPr>
          <p:sp>
            <p:nvSpPr>
              <p:cNvPr id="62" name="フリーフォーム 61"/>
              <p:cNvSpPr/>
              <p:nvPr/>
            </p:nvSpPr>
            <p:spPr>
              <a:xfrm>
                <a:off x="2329546" y="198173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flipV="1">
                <a:off x="2322292" y="394838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2351319" y="1799770"/>
              <a:ext cx="1397335" cy="4279584"/>
              <a:chOff x="2351319" y="1799770"/>
              <a:chExt cx="1397335" cy="4279584"/>
            </a:xfrm>
          </p:grpSpPr>
          <p:sp>
            <p:nvSpPr>
              <p:cNvPr id="60" name="フリーフォーム 59"/>
              <p:cNvSpPr/>
              <p:nvPr/>
            </p:nvSpPr>
            <p:spPr>
              <a:xfrm>
                <a:off x="2358573" y="1799770"/>
                <a:ext cx="1390081"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flipV="1">
                <a:off x="2351319" y="3919354"/>
                <a:ext cx="1397335"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6" name="グループ化 65"/>
          <p:cNvGrpSpPr/>
          <p:nvPr/>
        </p:nvGrpSpPr>
        <p:grpSpPr>
          <a:xfrm flipH="1">
            <a:off x="4956586" y="1828804"/>
            <a:ext cx="1404594" cy="4279584"/>
            <a:chOff x="2344060" y="1799770"/>
            <a:chExt cx="1404594" cy="4279584"/>
          </a:xfrm>
        </p:grpSpPr>
        <p:grpSp>
          <p:nvGrpSpPr>
            <p:cNvPr id="67" name="グループ化 66"/>
            <p:cNvGrpSpPr/>
            <p:nvPr/>
          </p:nvGrpSpPr>
          <p:grpSpPr>
            <a:xfrm>
              <a:off x="2344060" y="2049846"/>
              <a:ext cx="1095826" cy="3726840"/>
              <a:chOff x="2344060" y="2049846"/>
              <a:chExt cx="1095826" cy="3726840"/>
            </a:xfrm>
          </p:grpSpPr>
          <p:sp>
            <p:nvSpPr>
              <p:cNvPr id="74" name="フリーフォーム 73"/>
              <p:cNvSpPr/>
              <p:nvPr/>
            </p:nvSpPr>
            <p:spPr>
              <a:xfrm>
                <a:off x="2351314" y="2049846"/>
                <a:ext cx="1088572" cy="191255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flipV="1">
                <a:off x="2344060" y="3941122"/>
                <a:ext cx="1095826" cy="183556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p:cNvGrpSpPr/>
            <p:nvPr/>
          </p:nvGrpSpPr>
          <p:grpSpPr>
            <a:xfrm>
              <a:off x="2423891" y="2402639"/>
              <a:ext cx="663920" cy="3040216"/>
              <a:chOff x="2322292" y="1981732"/>
              <a:chExt cx="863597" cy="3954578"/>
            </a:xfrm>
          </p:grpSpPr>
          <p:sp>
            <p:nvSpPr>
              <p:cNvPr id="72" name="フリーフォーム 71"/>
              <p:cNvSpPr/>
              <p:nvPr/>
            </p:nvSpPr>
            <p:spPr>
              <a:xfrm>
                <a:off x="2329546" y="198173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flipV="1">
                <a:off x="2322292" y="394838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p:cNvGrpSpPr/>
            <p:nvPr/>
          </p:nvGrpSpPr>
          <p:grpSpPr>
            <a:xfrm>
              <a:off x="2351319" y="1799770"/>
              <a:ext cx="1397335" cy="4279584"/>
              <a:chOff x="2351319" y="1799770"/>
              <a:chExt cx="1397335" cy="4279584"/>
            </a:xfrm>
          </p:grpSpPr>
          <p:sp>
            <p:nvSpPr>
              <p:cNvPr id="70" name="フリーフォーム 69"/>
              <p:cNvSpPr/>
              <p:nvPr/>
            </p:nvSpPr>
            <p:spPr>
              <a:xfrm>
                <a:off x="2358573" y="1799770"/>
                <a:ext cx="1390081"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flipV="1">
                <a:off x="2351319" y="3919354"/>
                <a:ext cx="1397335"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6" name="Rectangle 20"/>
          <p:cNvSpPr>
            <a:spLocks noChangeArrowheads="1"/>
          </p:cNvSpPr>
          <p:nvPr/>
        </p:nvSpPr>
        <p:spPr bwMode="auto">
          <a:xfrm>
            <a:off x="2612751" y="1375020"/>
            <a:ext cx="4552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smtClean="0">
                <a:latin typeface="Arial" charset="0"/>
              </a:rPr>
              <a:t>砂鉄をまいた時の図を想像してください。</a:t>
            </a:r>
            <a:endParaRPr lang="en-US" altLang="ja-JP" sz="2000" dirty="0">
              <a:latin typeface="Arial" charset="0"/>
            </a:endParaRPr>
          </a:p>
        </p:txBody>
      </p:sp>
    </p:spTree>
    <p:extLst>
      <p:ext uri="{BB962C8B-B14F-4D97-AF65-F5344CB8AC3E}">
        <p14:creationId xmlns:p14="http://schemas.microsoft.com/office/powerpoint/2010/main" val="1955271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12</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微小ループ電流と微小磁石は等価</a:t>
            </a:r>
            <a:endParaRPr lang="en-US" altLang="ja-JP" sz="3600" dirty="0">
              <a:solidFill>
                <a:schemeClr val="bg1"/>
              </a:solidFill>
            </a:endParaRPr>
          </a:p>
        </p:txBody>
      </p:sp>
      <p:sp>
        <p:nvSpPr>
          <p:cNvPr id="12" name="正方形/長方形 11"/>
          <p:cNvSpPr/>
          <p:nvPr/>
        </p:nvSpPr>
        <p:spPr>
          <a:xfrm>
            <a:off x="224702" y="660094"/>
            <a:ext cx="8643526" cy="523220"/>
          </a:xfrm>
          <a:prstGeom prst="rect">
            <a:avLst/>
          </a:prstGeom>
        </p:spPr>
        <p:txBody>
          <a:bodyPr wrap="square">
            <a:spAutoFit/>
          </a:bodyPr>
          <a:lstStyle/>
          <a:p>
            <a:r>
              <a:rPr lang="ja-JP" altLang="en-US" sz="2800" dirty="0" smtClean="0"/>
              <a:t>電磁気学の結論：微小ループ電流は微小磁石と等価。</a:t>
            </a:r>
            <a:endParaRPr lang="en-US" altLang="ja-JP" sz="2800" dirty="0" smtClean="0"/>
          </a:p>
        </p:txBody>
      </p:sp>
      <p:sp>
        <p:nvSpPr>
          <p:cNvPr id="13" name="Oval 11"/>
          <p:cNvSpPr>
            <a:spLocks noChangeArrowheads="1"/>
          </p:cNvSpPr>
          <p:nvPr/>
        </p:nvSpPr>
        <p:spPr bwMode="auto">
          <a:xfrm>
            <a:off x="6265845" y="3594058"/>
            <a:ext cx="1944687" cy="581025"/>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Line 12"/>
          <p:cNvSpPr>
            <a:spLocks noChangeShapeType="1"/>
          </p:cNvSpPr>
          <p:nvPr/>
        </p:nvSpPr>
        <p:spPr bwMode="auto">
          <a:xfrm rot="16200000">
            <a:off x="7492189" y="3983789"/>
            <a:ext cx="0" cy="36036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13"/>
          <p:cNvSpPr>
            <a:spLocks noChangeShapeType="1"/>
          </p:cNvSpPr>
          <p:nvPr/>
        </p:nvSpPr>
        <p:spPr bwMode="auto">
          <a:xfrm>
            <a:off x="7246920" y="389885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Rectangle 21"/>
          <p:cNvSpPr>
            <a:spLocks noChangeArrowheads="1"/>
          </p:cNvSpPr>
          <p:nvPr/>
        </p:nvSpPr>
        <p:spPr bwMode="auto">
          <a:xfrm>
            <a:off x="7253270" y="4176671"/>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latin typeface="Arial" charset="0"/>
              </a:rPr>
              <a:t>電流 </a:t>
            </a:r>
            <a:r>
              <a:rPr lang="en-US" altLang="ja-JP" sz="2000" i="1" dirty="0">
                <a:latin typeface="Arial" charset="0"/>
              </a:rPr>
              <a:t>I</a:t>
            </a:r>
          </a:p>
        </p:txBody>
      </p:sp>
      <p:sp>
        <p:nvSpPr>
          <p:cNvPr id="19" name="Rectangle 31"/>
          <p:cNvSpPr>
            <a:spLocks noChangeArrowheads="1"/>
          </p:cNvSpPr>
          <p:nvPr/>
        </p:nvSpPr>
        <p:spPr bwMode="auto">
          <a:xfrm>
            <a:off x="7146774" y="3241140"/>
            <a:ext cx="903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latin typeface="Arial" charset="0"/>
              </a:rPr>
              <a:t>半径 </a:t>
            </a:r>
            <a:r>
              <a:rPr lang="en-US" altLang="ja-JP" sz="2000" i="1" dirty="0">
                <a:latin typeface="Arial" charset="0"/>
              </a:rPr>
              <a:t>a</a:t>
            </a:r>
          </a:p>
        </p:txBody>
      </p:sp>
      <p:grpSp>
        <p:nvGrpSpPr>
          <p:cNvPr id="56" name="グループ化 55"/>
          <p:cNvGrpSpPr/>
          <p:nvPr/>
        </p:nvGrpSpPr>
        <p:grpSpPr>
          <a:xfrm>
            <a:off x="7344136" y="1821544"/>
            <a:ext cx="1404594" cy="4279584"/>
            <a:chOff x="2344060" y="1799770"/>
            <a:chExt cx="1404594" cy="4279584"/>
          </a:xfrm>
        </p:grpSpPr>
        <p:grpSp>
          <p:nvGrpSpPr>
            <p:cNvPr id="57" name="グループ化 56"/>
            <p:cNvGrpSpPr/>
            <p:nvPr/>
          </p:nvGrpSpPr>
          <p:grpSpPr>
            <a:xfrm>
              <a:off x="2344060" y="2049846"/>
              <a:ext cx="1095826" cy="3726840"/>
              <a:chOff x="2344060" y="2049846"/>
              <a:chExt cx="1095826" cy="3726840"/>
            </a:xfrm>
          </p:grpSpPr>
          <p:sp>
            <p:nvSpPr>
              <p:cNvPr id="64" name="フリーフォーム 63"/>
              <p:cNvSpPr/>
              <p:nvPr/>
            </p:nvSpPr>
            <p:spPr>
              <a:xfrm>
                <a:off x="2351314" y="2049846"/>
                <a:ext cx="1088572" cy="191255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flipV="1">
                <a:off x="2344060" y="3941122"/>
                <a:ext cx="1095826" cy="183556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p:nvGrpSpPr>
          <p:grpSpPr>
            <a:xfrm>
              <a:off x="2423891" y="2402639"/>
              <a:ext cx="663920" cy="3040216"/>
              <a:chOff x="2322292" y="1981732"/>
              <a:chExt cx="863597" cy="3954578"/>
            </a:xfrm>
          </p:grpSpPr>
          <p:sp>
            <p:nvSpPr>
              <p:cNvPr id="62" name="フリーフォーム 61"/>
              <p:cNvSpPr/>
              <p:nvPr/>
            </p:nvSpPr>
            <p:spPr>
              <a:xfrm>
                <a:off x="2329546" y="198173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flipV="1">
                <a:off x="2322292" y="394838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2351319" y="1799770"/>
              <a:ext cx="1397335" cy="4279584"/>
              <a:chOff x="2351319" y="1799770"/>
              <a:chExt cx="1397335" cy="4279584"/>
            </a:xfrm>
          </p:grpSpPr>
          <p:sp>
            <p:nvSpPr>
              <p:cNvPr id="60" name="フリーフォーム 59"/>
              <p:cNvSpPr/>
              <p:nvPr/>
            </p:nvSpPr>
            <p:spPr>
              <a:xfrm>
                <a:off x="2358573" y="1799770"/>
                <a:ext cx="1390081"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flipV="1">
                <a:off x="2351319" y="3919354"/>
                <a:ext cx="1397335"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6" name="グループ化 65"/>
          <p:cNvGrpSpPr/>
          <p:nvPr/>
        </p:nvGrpSpPr>
        <p:grpSpPr>
          <a:xfrm flipH="1">
            <a:off x="5899996" y="1828804"/>
            <a:ext cx="1404594" cy="4279584"/>
            <a:chOff x="2344060" y="1799770"/>
            <a:chExt cx="1404594" cy="4279584"/>
          </a:xfrm>
        </p:grpSpPr>
        <p:grpSp>
          <p:nvGrpSpPr>
            <p:cNvPr id="67" name="グループ化 66"/>
            <p:cNvGrpSpPr/>
            <p:nvPr/>
          </p:nvGrpSpPr>
          <p:grpSpPr>
            <a:xfrm>
              <a:off x="2344060" y="2049846"/>
              <a:ext cx="1095826" cy="3726840"/>
              <a:chOff x="2344060" y="2049846"/>
              <a:chExt cx="1095826" cy="3726840"/>
            </a:xfrm>
          </p:grpSpPr>
          <p:sp>
            <p:nvSpPr>
              <p:cNvPr id="74" name="フリーフォーム 73"/>
              <p:cNvSpPr/>
              <p:nvPr/>
            </p:nvSpPr>
            <p:spPr>
              <a:xfrm>
                <a:off x="2351314" y="2049846"/>
                <a:ext cx="1088572" cy="191255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flipV="1">
                <a:off x="2344060" y="3941122"/>
                <a:ext cx="1095826" cy="183556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p:cNvGrpSpPr/>
            <p:nvPr/>
          </p:nvGrpSpPr>
          <p:grpSpPr>
            <a:xfrm>
              <a:off x="2423891" y="2402639"/>
              <a:ext cx="663920" cy="3040216"/>
              <a:chOff x="2322292" y="1981732"/>
              <a:chExt cx="863597" cy="3954578"/>
            </a:xfrm>
          </p:grpSpPr>
          <p:sp>
            <p:nvSpPr>
              <p:cNvPr id="72" name="フリーフォーム 71"/>
              <p:cNvSpPr/>
              <p:nvPr/>
            </p:nvSpPr>
            <p:spPr>
              <a:xfrm>
                <a:off x="2329546" y="198173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flipV="1">
                <a:off x="2322292" y="394838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p:cNvGrpSpPr/>
            <p:nvPr/>
          </p:nvGrpSpPr>
          <p:grpSpPr>
            <a:xfrm>
              <a:off x="2351319" y="1799770"/>
              <a:ext cx="1397335" cy="4279584"/>
              <a:chOff x="2351319" y="1799770"/>
              <a:chExt cx="1397335" cy="4279584"/>
            </a:xfrm>
          </p:grpSpPr>
          <p:sp>
            <p:nvSpPr>
              <p:cNvPr id="70" name="フリーフォーム 69"/>
              <p:cNvSpPr/>
              <p:nvPr/>
            </p:nvSpPr>
            <p:spPr>
              <a:xfrm>
                <a:off x="2358573" y="1799770"/>
                <a:ext cx="1390081"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flipV="1">
                <a:off x="2351319" y="3919354"/>
                <a:ext cx="1397335"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7" name="正方形/長方形 76"/>
          <p:cNvSpPr/>
          <p:nvPr/>
        </p:nvSpPr>
        <p:spPr>
          <a:xfrm>
            <a:off x="0" y="2037214"/>
            <a:ext cx="5413829" cy="1815882"/>
          </a:xfrm>
          <a:prstGeom prst="rect">
            <a:avLst/>
          </a:prstGeom>
        </p:spPr>
        <p:txBody>
          <a:bodyPr wrap="square">
            <a:spAutoFit/>
          </a:bodyPr>
          <a:lstStyle/>
          <a:p>
            <a:r>
              <a:rPr lang="ja-JP" altLang="en-US" sz="2800" dirty="0" smtClean="0"/>
              <a:t>導出過程を知りたい人は電磁気学の教科書の</a:t>
            </a:r>
            <a:r>
              <a:rPr lang="en-US" altLang="ja-JP" sz="2800" dirty="0" smtClean="0"/>
              <a:t>233~242</a:t>
            </a:r>
            <a:r>
              <a:rPr lang="ja-JP" altLang="en-US" sz="2800" dirty="0" smtClean="0"/>
              <a:t>ページ　円形ループ電流が作る磁束密度の計算　を参照してください。</a:t>
            </a:r>
            <a:endParaRPr lang="en-US" altLang="ja-JP" sz="2800" dirty="0" smtClean="0"/>
          </a:p>
        </p:txBody>
      </p:sp>
    </p:spTree>
    <p:extLst>
      <p:ext uri="{BB962C8B-B14F-4D97-AF65-F5344CB8AC3E}">
        <p14:creationId xmlns:p14="http://schemas.microsoft.com/office/powerpoint/2010/main" val="3919093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13</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ループ電流が作る磁束密度の計算</a:t>
            </a:r>
            <a:r>
              <a:rPr lang="en-US" altLang="ja-JP" sz="3600" dirty="0" smtClean="0">
                <a:solidFill>
                  <a:schemeClr val="bg1"/>
                </a:solidFill>
              </a:rPr>
              <a:t>(</a:t>
            </a:r>
            <a:r>
              <a:rPr lang="ja-JP" altLang="en-US" sz="3600" dirty="0" smtClean="0">
                <a:solidFill>
                  <a:schemeClr val="bg1"/>
                </a:solidFill>
              </a:rPr>
              <a:t>一部抜粋</a:t>
            </a:r>
            <a:r>
              <a:rPr lang="en-US" altLang="ja-JP" sz="3600" dirty="0" smtClean="0">
                <a:solidFill>
                  <a:schemeClr val="bg1"/>
                </a:solidFill>
              </a:rPr>
              <a:t>)</a:t>
            </a:r>
            <a:endParaRPr lang="en-US" altLang="ja-JP" sz="3600" dirty="0">
              <a:solidFill>
                <a:schemeClr val="bg1"/>
              </a:solidFill>
            </a:endParaRPr>
          </a:p>
        </p:txBody>
      </p:sp>
      <p:sp>
        <p:nvSpPr>
          <p:cNvPr id="12" name="正方形/長方形 11"/>
          <p:cNvSpPr/>
          <p:nvPr/>
        </p:nvSpPr>
        <p:spPr>
          <a:xfrm>
            <a:off x="137618" y="660094"/>
            <a:ext cx="8643526" cy="1938992"/>
          </a:xfrm>
          <a:prstGeom prst="rect">
            <a:avLst/>
          </a:prstGeom>
        </p:spPr>
        <p:txBody>
          <a:bodyPr wrap="square">
            <a:spAutoFit/>
          </a:bodyPr>
          <a:lstStyle/>
          <a:p>
            <a:r>
              <a:rPr lang="ja-JP" altLang="en-US" sz="2400" dirty="0" smtClean="0"/>
              <a:t>半径</a:t>
            </a:r>
            <a:r>
              <a:rPr lang="en-US" altLang="ja-JP" sz="2400" i="1" dirty="0" smtClean="0"/>
              <a:t>a</a:t>
            </a:r>
            <a:r>
              <a:rPr lang="ja-JP" altLang="en-US" sz="2400" dirty="0" smtClean="0"/>
              <a:t>のループ電流</a:t>
            </a:r>
            <a:r>
              <a:rPr lang="en-US" altLang="ja-JP" sz="2400" i="1" dirty="0" smtClean="0"/>
              <a:t>I</a:t>
            </a:r>
            <a:r>
              <a:rPr lang="ja-JP" altLang="en-US" sz="2400" dirty="0" smtClean="0"/>
              <a:t>が十分遠方に作る静磁界の解析法</a:t>
            </a:r>
            <a:endParaRPr lang="en-US" altLang="ja-JP" sz="2400" dirty="0" smtClean="0"/>
          </a:p>
          <a:p>
            <a:r>
              <a:rPr lang="ja-JP" altLang="en-US" sz="2400" dirty="0"/>
              <a:t>電流</a:t>
            </a:r>
            <a:r>
              <a:rPr lang="ja-JP" altLang="en-US" sz="2400" dirty="0" smtClean="0"/>
              <a:t>が作るベクトルポテンシャル</a:t>
            </a:r>
            <a:r>
              <a:rPr lang="en-US" altLang="ja-JP" sz="2400" b="1" i="1" dirty="0" smtClean="0"/>
              <a:t>A</a:t>
            </a:r>
            <a:r>
              <a:rPr lang="en-US" altLang="ja-JP" sz="2400" dirty="0" smtClean="0"/>
              <a:t>(</a:t>
            </a:r>
            <a:r>
              <a:rPr lang="en-US" altLang="ja-JP" sz="2400" b="1" i="1" dirty="0" smtClean="0"/>
              <a:t>r</a:t>
            </a:r>
            <a:r>
              <a:rPr lang="en-US" altLang="ja-JP" sz="2400" dirty="0" smtClean="0"/>
              <a:t>)</a:t>
            </a:r>
            <a:r>
              <a:rPr lang="ja-JP" altLang="en-US" sz="2400" dirty="0" smtClean="0"/>
              <a:t>を求め、</a:t>
            </a:r>
            <a:r>
              <a:rPr lang="en-US" altLang="ja-JP" sz="2400" b="1" i="1" dirty="0" smtClean="0"/>
              <a:t> A</a:t>
            </a:r>
            <a:r>
              <a:rPr lang="en-US" altLang="ja-JP" sz="2400" dirty="0" smtClean="0"/>
              <a:t>(</a:t>
            </a:r>
            <a:r>
              <a:rPr lang="en-US" altLang="ja-JP" sz="2400" b="1" i="1" dirty="0" smtClean="0"/>
              <a:t>r</a:t>
            </a:r>
            <a:r>
              <a:rPr lang="en-US" altLang="ja-JP" sz="2400" dirty="0" smtClean="0"/>
              <a:t>)</a:t>
            </a:r>
            <a:r>
              <a:rPr lang="ja-JP" altLang="en-US" sz="2400" dirty="0" smtClean="0"/>
              <a:t>の回転から磁束密度</a:t>
            </a:r>
            <a:r>
              <a:rPr lang="en-US" altLang="ja-JP" sz="2400" b="1" i="1" dirty="0" smtClean="0"/>
              <a:t>B </a:t>
            </a:r>
            <a:r>
              <a:rPr lang="en-US" altLang="ja-JP" sz="2400" dirty="0" smtClean="0"/>
              <a:t>(</a:t>
            </a:r>
            <a:r>
              <a:rPr lang="en-US" altLang="ja-JP" sz="2400" b="1" i="1" dirty="0" smtClean="0"/>
              <a:t>r</a:t>
            </a:r>
            <a:r>
              <a:rPr lang="en-US" altLang="ja-JP" sz="2400" dirty="0" smtClean="0"/>
              <a:t>)</a:t>
            </a:r>
            <a:r>
              <a:rPr lang="ja-JP" altLang="en-US" sz="2400" dirty="0" smtClean="0"/>
              <a:t>を求める。</a:t>
            </a:r>
            <a:endParaRPr lang="en-US" altLang="ja-JP" sz="2400" dirty="0" smtClean="0"/>
          </a:p>
          <a:p>
            <a:r>
              <a:rPr lang="ja-JP" altLang="en-US" sz="2400" dirty="0"/>
              <a:t>電気双</a:t>
            </a:r>
            <a:r>
              <a:rPr lang="ja-JP" altLang="en-US" sz="2400" dirty="0" smtClean="0"/>
              <a:t>極子が作る電気力線と同じ形。</a:t>
            </a:r>
            <a:endParaRPr lang="en-US" altLang="ja-JP" sz="2400" dirty="0" smtClean="0"/>
          </a:p>
          <a:p>
            <a:r>
              <a:rPr lang="en-US" altLang="ja-JP" sz="2400" dirty="0" smtClean="0"/>
              <a:t>(</a:t>
            </a:r>
            <a:r>
              <a:rPr lang="ja-JP" altLang="en-US" sz="2400" dirty="0" smtClean="0"/>
              <a:t>デモ　 大学院講義の課題の一部を抜粋</a:t>
            </a:r>
            <a:r>
              <a:rPr lang="en-US" altLang="ja-JP" sz="2400" dirty="0" smtClean="0"/>
              <a:t>)</a:t>
            </a:r>
          </a:p>
        </p:txBody>
      </p:sp>
      <p:sp>
        <p:nvSpPr>
          <p:cNvPr id="13" name="Oval 11"/>
          <p:cNvSpPr>
            <a:spLocks noChangeArrowheads="1"/>
          </p:cNvSpPr>
          <p:nvPr/>
        </p:nvSpPr>
        <p:spPr bwMode="auto">
          <a:xfrm>
            <a:off x="6265845" y="3594058"/>
            <a:ext cx="1944687" cy="581025"/>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Line 12"/>
          <p:cNvSpPr>
            <a:spLocks noChangeShapeType="1"/>
          </p:cNvSpPr>
          <p:nvPr/>
        </p:nvSpPr>
        <p:spPr bwMode="auto">
          <a:xfrm rot="16200000">
            <a:off x="7492189" y="3983789"/>
            <a:ext cx="0" cy="36036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13"/>
          <p:cNvSpPr>
            <a:spLocks noChangeShapeType="1"/>
          </p:cNvSpPr>
          <p:nvPr/>
        </p:nvSpPr>
        <p:spPr bwMode="auto">
          <a:xfrm>
            <a:off x="7246920" y="389885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Rectangle 21"/>
          <p:cNvSpPr>
            <a:spLocks noChangeArrowheads="1"/>
          </p:cNvSpPr>
          <p:nvPr/>
        </p:nvSpPr>
        <p:spPr bwMode="auto">
          <a:xfrm>
            <a:off x="7224664" y="4483803"/>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latin typeface="Arial" charset="0"/>
              </a:rPr>
              <a:t>電流 </a:t>
            </a:r>
            <a:r>
              <a:rPr lang="en-US" altLang="ja-JP" sz="2000" i="1" dirty="0">
                <a:latin typeface="Arial" charset="0"/>
              </a:rPr>
              <a:t>I</a:t>
            </a:r>
          </a:p>
        </p:txBody>
      </p:sp>
      <p:sp>
        <p:nvSpPr>
          <p:cNvPr id="19" name="Rectangle 31"/>
          <p:cNvSpPr>
            <a:spLocks noChangeArrowheads="1"/>
          </p:cNvSpPr>
          <p:nvPr/>
        </p:nvSpPr>
        <p:spPr bwMode="auto">
          <a:xfrm>
            <a:off x="7438474" y="3293580"/>
            <a:ext cx="903288" cy="396875"/>
          </a:xfrm>
          <a:prstGeom prst="rect">
            <a:avLst/>
          </a:prstGeom>
          <a:solidFill>
            <a:schemeClr val="bg1"/>
          </a:solidFill>
          <a:ln>
            <a:noFill/>
          </a:ln>
          <a:effectLst/>
          <a:extLst/>
        </p:spPr>
        <p:txBody>
          <a:bodyPr wrap="none">
            <a:spAutoFit/>
          </a:bodyPr>
          <a:lstStyle/>
          <a:p>
            <a:r>
              <a:rPr lang="ja-JP" altLang="en-US" sz="2000" dirty="0">
                <a:latin typeface="Arial" charset="0"/>
              </a:rPr>
              <a:t>半径 </a:t>
            </a:r>
            <a:r>
              <a:rPr lang="en-US" altLang="ja-JP" sz="2000" i="1" dirty="0">
                <a:latin typeface="Arial" charset="0"/>
              </a:rPr>
              <a:t>a</a:t>
            </a:r>
          </a:p>
        </p:txBody>
      </p:sp>
      <p:grpSp>
        <p:nvGrpSpPr>
          <p:cNvPr id="56" name="グループ化 55"/>
          <p:cNvGrpSpPr/>
          <p:nvPr/>
        </p:nvGrpSpPr>
        <p:grpSpPr>
          <a:xfrm>
            <a:off x="7344136" y="1821544"/>
            <a:ext cx="1404594" cy="4279584"/>
            <a:chOff x="2344060" y="1799770"/>
            <a:chExt cx="1404594" cy="4279584"/>
          </a:xfrm>
        </p:grpSpPr>
        <p:grpSp>
          <p:nvGrpSpPr>
            <p:cNvPr id="57" name="グループ化 56"/>
            <p:cNvGrpSpPr/>
            <p:nvPr/>
          </p:nvGrpSpPr>
          <p:grpSpPr>
            <a:xfrm>
              <a:off x="2344060" y="2049846"/>
              <a:ext cx="1095826" cy="3726840"/>
              <a:chOff x="2344060" y="2049846"/>
              <a:chExt cx="1095826" cy="3726840"/>
            </a:xfrm>
          </p:grpSpPr>
          <p:sp>
            <p:nvSpPr>
              <p:cNvPr id="64" name="フリーフォーム 63"/>
              <p:cNvSpPr/>
              <p:nvPr/>
            </p:nvSpPr>
            <p:spPr>
              <a:xfrm>
                <a:off x="2351314" y="2049846"/>
                <a:ext cx="1088572" cy="191255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flipV="1">
                <a:off x="2344060" y="3941122"/>
                <a:ext cx="1095826" cy="183556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p:nvGrpSpPr>
          <p:grpSpPr>
            <a:xfrm>
              <a:off x="2423891" y="2402639"/>
              <a:ext cx="663920" cy="3040216"/>
              <a:chOff x="2322292" y="1981732"/>
              <a:chExt cx="863597" cy="3954578"/>
            </a:xfrm>
          </p:grpSpPr>
          <p:sp>
            <p:nvSpPr>
              <p:cNvPr id="62" name="フリーフォーム 61"/>
              <p:cNvSpPr/>
              <p:nvPr/>
            </p:nvSpPr>
            <p:spPr>
              <a:xfrm>
                <a:off x="2329546" y="198173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flipV="1">
                <a:off x="2322292" y="394838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2351319" y="1799770"/>
              <a:ext cx="1397335" cy="4279584"/>
              <a:chOff x="2351319" y="1799770"/>
              <a:chExt cx="1397335" cy="4279584"/>
            </a:xfrm>
          </p:grpSpPr>
          <p:sp>
            <p:nvSpPr>
              <p:cNvPr id="60" name="フリーフォーム 59"/>
              <p:cNvSpPr/>
              <p:nvPr/>
            </p:nvSpPr>
            <p:spPr>
              <a:xfrm>
                <a:off x="2358573" y="1799770"/>
                <a:ext cx="1390081"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flipV="1">
                <a:off x="2351319" y="3919354"/>
                <a:ext cx="1397335"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6" name="グループ化 65"/>
          <p:cNvGrpSpPr/>
          <p:nvPr/>
        </p:nvGrpSpPr>
        <p:grpSpPr>
          <a:xfrm flipH="1">
            <a:off x="5899996" y="1828804"/>
            <a:ext cx="1404594" cy="4279584"/>
            <a:chOff x="2344060" y="1799770"/>
            <a:chExt cx="1404594" cy="4279584"/>
          </a:xfrm>
        </p:grpSpPr>
        <p:grpSp>
          <p:nvGrpSpPr>
            <p:cNvPr id="67" name="グループ化 66"/>
            <p:cNvGrpSpPr/>
            <p:nvPr/>
          </p:nvGrpSpPr>
          <p:grpSpPr>
            <a:xfrm>
              <a:off x="2344060" y="2049846"/>
              <a:ext cx="1095826" cy="3726840"/>
              <a:chOff x="2344060" y="2049846"/>
              <a:chExt cx="1095826" cy="3726840"/>
            </a:xfrm>
          </p:grpSpPr>
          <p:sp>
            <p:nvSpPr>
              <p:cNvPr id="74" name="フリーフォーム 73"/>
              <p:cNvSpPr/>
              <p:nvPr/>
            </p:nvSpPr>
            <p:spPr>
              <a:xfrm>
                <a:off x="2351314" y="2049846"/>
                <a:ext cx="1088572" cy="191255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flipV="1">
                <a:off x="2344060" y="3941122"/>
                <a:ext cx="1095826" cy="1835564"/>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p:cNvGrpSpPr/>
            <p:nvPr/>
          </p:nvGrpSpPr>
          <p:grpSpPr>
            <a:xfrm>
              <a:off x="2423891" y="2402639"/>
              <a:ext cx="663920" cy="3040216"/>
              <a:chOff x="2322292" y="1981732"/>
              <a:chExt cx="863597" cy="3954578"/>
            </a:xfrm>
          </p:grpSpPr>
          <p:sp>
            <p:nvSpPr>
              <p:cNvPr id="72" name="フリーフォーム 71"/>
              <p:cNvSpPr/>
              <p:nvPr/>
            </p:nvSpPr>
            <p:spPr>
              <a:xfrm>
                <a:off x="2329546" y="198173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flipV="1">
                <a:off x="2322292" y="3948382"/>
                <a:ext cx="856343" cy="1987928"/>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p:cNvGrpSpPr/>
            <p:nvPr/>
          </p:nvGrpSpPr>
          <p:grpSpPr>
            <a:xfrm>
              <a:off x="2351319" y="1799770"/>
              <a:ext cx="1397335" cy="4279584"/>
              <a:chOff x="2351319" y="1799770"/>
              <a:chExt cx="1397335" cy="4279584"/>
            </a:xfrm>
          </p:grpSpPr>
          <p:sp>
            <p:nvSpPr>
              <p:cNvPr id="70" name="フリーフォーム 69"/>
              <p:cNvSpPr/>
              <p:nvPr/>
            </p:nvSpPr>
            <p:spPr>
              <a:xfrm>
                <a:off x="2358573" y="1799770"/>
                <a:ext cx="1390081"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flipV="1">
                <a:off x="2351319" y="3919354"/>
                <a:ext cx="1397335" cy="2160000"/>
              </a:xfrm>
              <a:custGeom>
                <a:avLst/>
                <a:gdLst>
                  <a:gd name="connsiteX0" fmla="*/ 0 w 856343"/>
                  <a:gd name="connsiteY0" fmla="*/ 957414 h 1987928"/>
                  <a:gd name="connsiteX1" fmla="*/ 87086 w 856343"/>
                  <a:gd name="connsiteY1" fmla="*/ 260728 h 1987928"/>
                  <a:gd name="connsiteX2" fmla="*/ 348343 w 856343"/>
                  <a:gd name="connsiteY2" fmla="*/ 13985 h 1987928"/>
                  <a:gd name="connsiteX3" fmla="*/ 682172 w 856343"/>
                  <a:gd name="connsiteY3" fmla="*/ 115585 h 1987928"/>
                  <a:gd name="connsiteX4" fmla="*/ 812800 w 856343"/>
                  <a:gd name="connsiteY4" fmla="*/ 812271 h 1987928"/>
                  <a:gd name="connsiteX5" fmla="*/ 856343 w 856343"/>
                  <a:gd name="connsiteY5" fmla="*/ 1987928 h 19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343" h="1987928">
                    <a:moveTo>
                      <a:pt x="0" y="957414"/>
                    </a:moveTo>
                    <a:cubicBezTo>
                      <a:pt x="14514" y="687690"/>
                      <a:pt x="29029" y="417966"/>
                      <a:pt x="87086" y="260728"/>
                    </a:cubicBezTo>
                    <a:cubicBezTo>
                      <a:pt x="145143" y="103490"/>
                      <a:pt x="249162" y="38175"/>
                      <a:pt x="348343" y="13985"/>
                    </a:cubicBezTo>
                    <a:cubicBezTo>
                      <a:pt x="447524" y="-10205"/>
                      <a:pt x="604763" y="-17463"/>
                      <a:pt x="682172" y="115585"/>
                    </a:cubicBezTo>
                    <a:cubicBezTo>
                      <a:pt x="759582" y="248633"/>
                      <a:pt x="783772" y="500214"/>
                      <a:pt x="812800" y="812271"/>
                    </a:cubicBezTo>
                    <a:cubicBezTo>
                      <a:pt x="841828" y="1124328"/>
                      <a:pt x="849085" y="1556128"/>
                      <a:pt x="856343" y="1987928"/>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8"/>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2229773318"/>
              </p:ext>
            </p:extLst>
          </p:nvPr>
        </p:nvGraphicFramePr>
        <p:xfrm>
          <a:off x="224702" y="2405076"/>
          <a:ext cx="3208338" cy="1155700"/>
        </p:xfrm>
        <a:graphic>
          <a:graphicData uri="http://schemas.openxmlformats.org/presentationml/2006/ole">
            <mc:AlternateContent xmlns:mc="http://schemas.openxmlformats.org/markup-compatibility/2006">
              <mc:Choice xmlns:v="urn:schemas-microsoft-com:vml" Requires="v">
                <p:oleObj spid="_x0000_s250598" name="数式" r:id="rId4" imgW="1218960" imgH="444240" progId="Equation.3">
                  <p:embed/>
                </p:oleObj>
              </mc:Choice>
              <mc:Fallback>
                <p:oleObj name="数式" r:id="rId4" imgW="1218960" imgH="444240" progId="Equation.3">
                  <p:embed/>
                  <p:pic>
                    <p:nvPicPr>
                      <p:cNvPr id="0" name="Object 9"/>
                      <p:cNvPicPr>
                        <a:picLocks noChangeAspect="1" noChangeArrowheads="1"/>
                      </p:cNvPicPr>
                      <p:nvPr/>
                    </p:nvPicPr>
                    <p:blipFill>
                      <a:blip r:embed="rId5"/>
                      <a:srcRect/>
                      <a:stretch>
                        <a:fillRect/>
                      </a:stretch>
                    </p:blipFill>
                    <p:spPr bwMode="auto">
                      <a:xfrm>
                        <a:off x="224702" y="2405076"/>
                        <a:ext cx="3208338" cy="1155700"/>
                      </a:xfrm>
                      <a:prstGeom prst="rect">
                        <a:avLst/>
                      </a:prstGeom>
                      <a:noFill/>
                    </p:spPr>
                  </p:pic>
                </p:oleObj>
              </mc:Fallback>
            </mc:AlternateContent>
          </a:graphicData>
        </a:graphic>
      </p:graphicFrame>
      <p:sp>
        <p:nvSpPr>
          <p:cNvPr id="42" name="Rectangle 21"/>
          <p:cNvSpPr>
            <a:spLocks noChangeArrowheads="1"/>
          </p:cNvSpPr>
          <p:nvPr/>
        </p:nvSpPr>
        <p:spPr bwMode="auto">
          <a:xfrm>
            <a:off x="6605261" y="4162157"/>
            <a:ext cx="3706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smtClean="0">
                <a:latin typeface="Arial" charset="0"/>
              </a:rPr>
              <a:t>C</a:t>
            </a:r>
            <a:endParaRPr lang="en-US" altLang="ja-JP" sz="2000" i="1" dirty="0">
              <a:latin typeface="Arial" charset="0"/>
            </a:endParaRPr>
          </a:p>
        </p:txBody>
      </p:sp>
      <p:sp>
        <p:nvSpPr>
          <p:cNvPr id="2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569800018"/>
              </p:ext>
            </p:extLst>
          </p:nvPr>
        </p:nvGraphicFramePr>
        <p:xfrm>
          <a:off x="224702" y="3422902"/>
          <a:ext cx="2617787" cy="520700"/>
        </p:xfrm>
        <a:graphic>
          <a:graphicData uri="http://schemas.openxmlformats.org/presentationml/2006/ole">
            <mc:AlternateContent xmlns:mc="http://schemas.openxmlformats.org/markup-compatibility/2006">
              <mc:Choice xmlns:v="urn:schemas-microsoft-com:vml" Requires="v">
                <p:oleObj spid="_x0000_s250599" name="数式" r:id="rId6" imgW="1002960" imgH="203040" progId="Equation.3">
                  <p:embed/>
                </p:oleObj>
              </mc:Choice>
              <mc:Fallback>
                <p:oleObj name="数式" r:id="rId6" imgW="1002960" imgH="203040" progId="Equation.3">
                  <p:embed/>
                  <p:pic>
                    <p:nvPicPr>
                      <p:cNvPr id="0" name="Object 12"/>
                      <p:cNvPicPr>
                        <a:picLocks noChangeAspect="1" noChangeArrowheads="1"/>
                      </p:cNvPicPr>
                      <p:nvPr/>
                    </p:nvPicPr>
                    <p:blipFill>
                      <a:blip r:embed="rId7"/>
                      <a:srcRect/>
                      <a:stretch>
                        <a:fillRect/>
                      </a:stretch>
                    </p:blipFill>
                    <p:spPr bwMode="auto">
                      <a:xfrm>
                        <a:off x="224702" y="3422902"/>
                        <a:ext cx="2617787" cy="520700"/>
                      </a:xfrm>
                      <a:prstGeom prst="rect">
                        <a:avLst/>
                      </a:prstGeom>
                      <a:noFill/>
                    </p:spPr>
                  </p:pic>
                </p:oleObj>
              </mc:Fallback>
            </mc:AlternateContent>
          </a:graphicData>
        </a:graphic>
      </p:graphicFrame>
      <p:sp>
        <p:nvSpPr>
          <p:cNvPr id="2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3223932111"/>
              </p:ext>
            </p:extLst>
          </p:nvPr>
        </p:nvGraphicFramePr>
        <p:xfrm>
          <a:off x="224702" y="3970156"/>
          <a:ext cx="5000170" cy="1269340"/>
        </p:xfrm>
        <a:graphic>
          <a:graphicData uri="http://schemas.openxmlformats.org/presentationml/2006/ole">
            <mc:AlternateContent xmlns:mc="http://schemas.openxmlformats.org/markup-compatibility/2006">
              <mc:Choice xmlns:v="urn:schemas-microsoft-com:vml" Requires="v">
                <p:oleObj spid="_x0000_s250600" name="数式" r:id="rId8" imgW="1790700" imgH="457200" progId="Equation.3">
                  <p:embed/>
                </p:oleObj>
              </mc:Choice>
              <mc:Fallback>
                <p:oleObj name="数式" r:id="rId8" imgW="1790700" imgH="45720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702" y="3970156"/>
                        <a:ext cx="5000170" cy="1269340"/>
                      </a:xfrm>
                      <a:prstGeom prst="rect">
                        <a:avLst/>
                      </a:prstGeom>
                      <a:noFill/>
                      <a:extLst/>
                    </p:spPr>
                  </p:pic>
                </p:oleObj>
              </mc:Fallback>
            </mc:AlternateContent>
          </a:graphicData>
        </a:graphic>
      </p:graphicFrame>
      <p:sp>
        <p:nvSpPr>
          <p:cNvPr id="24" name="正方形/長方形 23"/>
          <p:cNvSpPr/>
          <p:nvPr/>
        </p:nvSpPr>
        <p:spPr>
          <a:xfrm>
            <a:off x="0" y="5300908"/>
            <a:ext cx="5564344" cy="400110"/>
          </a:xfrm>
          <a:prstGeom prst="rect">
            <a:avLst/>
          </a:prstGeom>
        </p:spPr>
        <p:txBody>
          <a:bodyPr wrap="none">
            <a:spAutoFit/>
          </a:bodyPr>
          <a:lstStyle/>
          <a:p>
            <a:r>
              <a:rPr lang="en-US" altLang="ja-JP" sz="2000" b="1" i="1" dirty="0" smtClean="0"/>
              <a:t>r</a:t>
            </a:r>
            <a:r>
              <a:rPr lang="ja-JP" altLang="en-US" sz="2000" dirty="0" smtClean="0"/>
              <a:t>はループ電流の中心を原点にとった位置ベクトル</a:t>
            </a:r>
            <a:endParaRPr lang="en-US" altLang="ja-JP" sz="2000" dirty="0" smtClean="0"/>
          </a:p>
        </p:txBody>
      </p:sp>
      <p:cxnSp>
        <p:nvCxnSpPr>
          <p:cNvPr id="26" name="直線矢印コネクタ 25"/>
          <p:cNvCxnSpPr/>
          <p:nvPr/>
        </p:nvCxnSpPr>
        <p:spPr>
          <a:xfrm flipV="1">
            <a:off x="7315108" y="1698171"/>
            <a:ext cx="0" cy="430760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Rectangle 31"/>
          <p:cNvSpPr>
            <a:spLocks noChangeArrowheads="1"/>
          </p:cNvSpPr>
          <p:nvPr/>
        </p:nvSpPr>
        <p:spPr bwMode="auto">
          <a:xfrm>
            <a:off x="7371744" y="1579290"/>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smtClean="0">
                <a:latin typeface="Arial" charset="0"/>
              </a:rPr>
              <a:t>z</a:t>
            </a:r>
            <a:endParaRPr lang="en-US" altLang="ja-JP" sz="2000" i="1" dirty="0">
              <a:latin typeface="Arial" charset="0"/>
            </a:endParaRPr>
          </a:p>
        </p:txBody>
      </p:sp>
      <p:sp>
        <p:nvSpPr>
          <p:cNvPr id="51" name="Rectangle 21"/>
          <p:cNvSpPr>
            <a:spLocks noChangeArrowheads="1"/>
          </p:cNvSpPr>
          <p:nvPr/>
        </p:nvSpPr>
        <p:spPr bwMode="auto">
          <a:xfrm>
            <a:off x="6888287" y="3617885"/>
            <a:ext cx="3834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smtClean="0">
                <a:latin typeface="Arial" charset="0"/>
              </a:rPr>
              <a:t>O</a:t>
            </a:r>
            <a:endParaRPr lang="en-US" altLang="ja-JP" sz="2000" i="1" dirty="0">
              <a:latin typeface="Arial" charset="0"/>
            </a:endParaRPr>
          </a:p>
        </p:txBody>
      </p:sp>
      <p:sp>
        <p:nvSpPr>
          <p:cNvPr id="27"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8" name="オブジェクト 27"/>
          <p:cNvGraphicFramePr>
            <a:graphicFrameLocks noChangeAspect="1"/>
          </p:cNvGraphicFramePr>
          <p:nvPr>
            <p:extLst>
              <p:ext uri="{D42A27DB-BD31-4B8C-83A1-F6EECF244321}">
                <p14:modId xmlns:p14="http://schemas.microsoft.com/office/powerpoint/2010/main" val="4147855359"/>
              </p:ext>
            </p:extLst>
          </p:nvPr>
        </p:nvGraphicFramePr>
        <p:xfrm>
          <a:off x="152400" y="5729653"/>
          <a:ext cx="5191125" cy="742950"/>
        </p:xfrm>
        <a:graphic>
          <a:graphicData uri="http://schemas.openxmlformats.org/presentationml/2006/ole">
            <mc:AlternateContent xmlns:mc="http://schemas.openxmlformats.org/markup-compatibility/2006">
              <mc:Choice xmlns:v="urn:schemas-microsoft-com:vml" Requires="v">
                <p:oleObj spid="_x0000_s250601" name="数式" r:id="rId10" imgW="1676400" imgH="241300" progId="Equation.3">
                  <p:embed/>
                </p:oleObj>
              </mc:Choice>
              <mc:Fallback>
                <p:oleObj name="数式" r:id="rId10" imgW="1676400" imgH="241300" progId="Equation.3">
                  <p:embed/>
                  <p:pic>
                    <p:nvPicPr>
                      <p:cNvPr id="0"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5729653"/>
                        <a:ext cx="5191125"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上矢印 28"/>
          <p:cNvSpPr/>
          <p:nvPr/>
        </p:nvSpPr>
        <p:spPr>
          <a:xfrm>
            <a:off x="6957727" y="2993798"/>
            <a:ext cx="591086" cy="1511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1127008662"/>
              </p:ext>
            </p:extLst>
          </p:nvPr>
        </p:nvGraphicFramePr>
        <p:xfrm>
          <a:off x="7022693" y="3587782"/>
          <a:ext cx="549275" cy="430213"/>
        </p:xfrm>
        <a:graphic>
          <a:graphicData uri="http://schemas.openxmlformats.org/presentationml/2006/ole">
            <mc:AlternateContent xmlns:mc="http://schemas.openxmlformats.org/markup-compatibility/2006">
              <mc:Choice xmlns:v="urn:schemas-microsoft-com:vml" Requires="v">
                <p:oleObj spid="_x0000_s250602" name="数式" r:id="rId12" imgW="177480" imgH="139680" progId="Equation.3">
                  <p:embed/>
                </p:oleObj>
              </mc:Choice>
              <mc:Fallback>
                <p:oleObj name="数式" r:id="rId12" imgW="177480" imgH="139680" progId="Equation.3">
                  <p:embed/>
                  <p:pic>
                    <p:nvPicPr>
                      <p:cNvPr id="0" name="オブジェクト 27"/>
                      <p:cNvPicPr>
                        <a:picLocks noChangeAspect="1" noChangeArrowheads="1"/>
                      </p:cNvPicPr>
                      <p:nvPr/>
                    </p:nvPicPr>
                    <p:blipFill>
                      <a:blip r:embed="rId13"/>
                      <a:srcRect/>
                      <a:stretch>
                        <a:fillRect/>
                      </a:stretch>
                    </p:blipFill>
                    <p:spPr bwMode="auto">
                      <a:xfrm>
                        <a:off x="7022693" y="3587782"/>
                        <a:ext cx="549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 name="正方形/長方形 75"/>
          <p:cNvSpPr/>
          <p:nvPr/>
        </p:nvSpPr>
        <p:spPr>
          <a:xfrm>
            <a:off x="5573186" y="2599021"/>
            <a:ext cx="3462807" cy="523220"/>
          </a:xfrm>
          <a:prstGeom prst="rect">
            <a:avLst/>
          </a:prstGeom>
          <a:solidFill>
            <a:schemeClr val="bg1"/>
          </a:solidFill>
          <a:ln>
            <a:solidFill>
              <a:schemeClr val="tx1"/>
            </a:solidFill>
          </a:ln>
        </p:spPr>
        <p:txBody>
          <a:bodyPr wrap="none">
            <a:spAutoFit/>
          </a:bodyPr>
          <a:lstStyle/>
          <a:p>
            <a:r>
              <a:rPr lang="ja-JP" altLang="en-US" sz="2800" b="1" dirty="0">
                <a:solidFill>
                  <a:srgbClr val="0000FF"/>
                </a:solidFill>
              </a:rPr>
              <a:t>磁気双</a:t>
            </a:r>
            <a:r>
              <a:rPr lang="ja-JP" altLang="en-US" sz="2800" b="1" dirty="0" smtClean="0">
                <a:solidFill>
                  <a:srgbClr val="0000FF"/>
                </a:solidFill>
              </a:rPr>
              <a:t>極子</a:t>
            </a:r>
            <a:r>
              <a:rPr lang="ja-JP" altLang="en-US" sz="2800" b="1" dirty="0">
                <a:solidFill>
                  <a:srgbClr val="0000FF"/>
                </a:solidFill>
              </a:rPr>
              <a:t>モーメント</a:t>
            </a:r>
            <a:endParaRPr lang="en-US" altLang="ja-JP" sz="2800" dirty="0" smtClean="0">
              <a:solidFill>
                <a:srgbClr val="0000FF"/>
              </a:solidFill>
            </a:endParaRPr>
          </a:p>
        </p:txBody>
      </p:sp>
    </p:spTree>
    <p:extLst>
      <p:ext uri="{BB962C8B-B14F-4D97-AF65-F5344CB8AC3E}">
        <p14:creationId xmlns:p14="http://schemas.microsoft.com/office/powerpoint/2010/main" val="2036799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14</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物質の中のループ電流</a:t>
            </a:r>
            <a:endParaRPr lang="en-US" altLang="ja-JP" sz="3600" dirty="0">
              <a:solidFill>
                <a:schemeClr val="bg1"/>
              </a:solidFill>
            </a:endParaRPr>
          </a:p>
        </p:txBody>
      </p:sp>
      <p:sp>
        <p:nvSpPr>
          <p:cNvPr id="12" name="正方形/長方形 11"/>
          <p:cNvSpPr/>
          <p:nvPr/>
        </p:nvSpPr>
        <p:spPr>
          <a:xfrm>
            <a:off x="0" y="673224"/>
            <a:ext cx="8643526" cy="5693866"/>
          </a:xfrm>
          <a:prstGeom prst="rect">
            <a:avLst/>
          </a:prstGeom>
        </p:spPr>
        <p:txBody>
          <a:bodyPr wrap="square">
            <a:spAutoFit/>
          </a:bodyPr>
          <a:lstStyle/>
          <a:p>
            <a:r>
              <a:rPr lang="ja-JP" altLang="en-US" sz="2800" dirty="0" smtClean="0"/>
              <a:t>物質を拡大</a:t>
            </a:r>
            <a:r>
              <a:rPr lang="en-US" altLang="ja-JP" sz="2800" dirty="0" smtClean="0"/>
              <a:t>-&gt;</a:t>
            </a:r>
            <a:r>
              <a:rPr lang="ja-JP" altLang="en-US" sz="2800" dirty="0" smtClean="0"/>
              <a:t>原子</a:t>
            </a:r>
            <a:endParaRPr lang="en-US" altLang="ja-JP" sz="2800" dirty="0" smtClean="0"/>
          </a:p>
          <a:p>
            <a:r>
              <a:rPr lang="ja-JP" altLang="en-US" sz="2800" dirty="0" smtClean="0"/>
              <a:t>原子の中身</a:t>
            </a:r>
            <a:endParaRPr lang="en-US" altLang="ja-JP" sz="2800" dirty="0" smtClean="0"/>
          </a:p>
          <a:p>
            <a:r>
              <a:rPr lang="en-US" altLang="ja-JP" sz="2800" dirty="0" smtClean="0"/>
              <a:t>=</a:t>
            </a:r>
            <a:r>
              <a:rPr lang="ja-JP" altLang="en-US" sz="2800" dirty="0" smtClean="0"/>
              <a:t>原子核、中性子、電子</a:t>
            </a:r>
            <a:endParaRPr lang="en-US" altLang="ja-JP" sz="2800" dirty="0" smtClean="0"/>
          </a:p>
          <a:p>
            <a:endParaRPr lang="en-US" altLang="ja-JP" sz="2800" dirty="0"/>
          </a:p>
          <a:p>
            <a:r>
              <a:rPr lang="ja-JP" altLang="en-US" sz="2800" dirty="0" smtClean="0"/>
              <a:t>・原子核の周りを電子が回転</a:t>
            </a:r>
            <a:endParaRPr lang="en-US" altLang="ja-JP" sz="2800" dirty="0" smtClean="0"/>
          </a:p>
          <a:p>
            <a:r>
              <a:rPr lang="ja-JP" altLang="en-US" sz="2800" dirty="0" smtClean="0"/>
              <a:t>・電子が自転</a:t>
            </a:r>
            <a:endParaRPr lang="en-US" altLang="ja-JP" sz="2800" dirty="0" smtClean="0"/>
          </a:p>
          <a:p>
            <a:r>
              <a:rPr lang="en-US" altLang="ja-JP" sz="2800" dirty="0" smtClean="0"/>
              <a:t>(</a:t>
            </a:r>
            <a:r>
              <a:rPr lang="ja-JP" altLang="en-US" sz="2800" dirty="0" smtClean="0"/>
              <a:t>太陽と地球の関係に似ている。</a:t>
            </a:r>
            <a:r>
              <a:rPr lang="en-US" altLang="ja-JP" sz="2800" dirty="0" smtClean="0"/>
              <a:t>)</a:t>
            </a:r>
          </a:p>
          <a:p>
            <a:r>
              <a:rPr lang="ja-JP" altLang="en-US" sz="2800" dirty="0" smtClean="0"/>
              <a:t>半分正しく、半分は誤り。</a:t>
            </a:r>
            <a:endParaRPr lang="en-US" altLang="ja-JP" sz="2800" dirty="0" smtClean="0"/>
          </a:p>
          <a:p>
            <a:r>
              <a:rPr lang="ja-JP" altLang="en-US" sz="2800" dirty="0"/>
              <a:t>電子</a:t>
            </a:r>
            <a:r>
              <a:rPr lang="ja-JP" altLang="en-US" sz="2800" dirty="0" smtClean="0"/>
              <a:t>は粒子の性質と波の性質を併せ持つ</a:t>
            </a:r>
            <a:r>
              <a:rPr lang="en-US" altLang="ja-JP" sz="2800" dirty="0" smtClean="0"/>
              <a:t>-&gt;</a:t>
            </a:r>
            <a:r>
              <a:rPr lang="ja-JP" altLang="en-US" sz="2800" dirty="0" smtClean="0"/>
              <a:t>量子力学</a:t>
            </a:r>
            <a:endParaRPr lang="en-US" altLang="ja-JP" sz="2800" dirty="0" smtClean="0"/>
          </a:p>
          <a:p>
            <a:r>
              <a:rPr lang="ja-JP" altLang="en-US" sz="2800" dirty="0" smtClean="0"/>
              <a:t>（これも大学院講義の課題）</a:t>
            </a:r>
            <a:endParaRPr lang="en-US" altLang="ja-JP" sz="2800" dirty="0"/>
          </a:p>
          <a:p>
            <a:r>
              <a:rPr lang="ja-JP" altLang="en-US" sz="2800" dirty="0" smtClean="0"/>
              <a:t>電子の運動</a:t>
            </a:r>
            <a:r>
              <a:rPr lang="en-US" altLang="ja-JP" sz="2800" dirty="0" smtClean="0"/>
              <a:t>=</a:t>
            </a:r>
            <a:r>
              <a:rPr lang="ja-JP" altLang="en-US" sz="2800" dirty="0" smtClean="0"/>
              <a:t>ループ電流</a:t>
            </a:r>
            <a:r>
              <a:rPr lang="en-US" altLang="ja-JP" sz="2800" dirty="0" smtClean="0"/>
              <a:t>-&gt;</a:t>
            </a:r>
            <a:r>
              <a:rPr lang="ja-JP" altLang="en-US" sz="2800" dirty="0" smtClean="0"/>
              <a:t>磁石の基</a:t>
            </a:r>
            <a:endParaRPr lang="en-US" altLang="ja-JP" sz="2800" dirty="0" smtClean="0"/>
          </a:p>
          <a:p>
            <a:r>
              <a:rPr lang="ja-JP" altLang="en-US" sz="2800" dirty="0" smtClean="0"/>
              <a:t>“軌道運動”による磁気モーメント</a:t>
            </a:r>
            <a:r>
              <a:rPr lang="en-US" altLang="ja-JP" sz="2800" dirty="0" smtClean="0"/>
              <a:t>:</a:t>
            </a:r>
            <a:r>
              <a:rPr lang="ja-JP" altLang="en-US" sz="2800" dirty="0" smtClean="0"/>
              <a:t>軌道磁気モーメント</a:t>
            </a:r>
            <a:endParaRPr lang="en-US" altLang="ja-JP" sz="2800" dirty="0" smtClean="0"/>
          </a:p>
          <a:p>
            <a:r>
              <a:rPr lang="ja-JP" altLang="en-US" sz="2800" dirty="0" smtClean="0"/>
              <a:t>“自転”による磁気モーメント：スピン磁気モーメント</a:t>
            </a:r>
            <a:endParaRPr lang="en-US" altLang="ja-JP" sz="2800" dirty="0" smtClean="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8"/>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2" name="Oval 5"/>
          <p:cNvSpPr>
            <a:spLocks noChangeArrowheads="1"/>
          </p:cNvSpPr>
          <p:nvPr/>
        </p:nvSpPr>
        <p:spPr bwMode="auto">
          <a:xfrm>
            <a:off x="5395005" y="2012032"/>
            <a:ext cx="1944687" cy="581025"/>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 name="Line 6"/>
          <p:cNvSpPr>
            <a:spLocks noChangeShapeType="1"/>
          </p:cNvSpPr>
          <p:nvPr/>
        </p:nvSpPr>
        <p:spPr bwMode="auto">
          <a:xfrm rot="16200000">
            <a:off x="6447181" y="2401763"/>
            <a:ext cx="0" cy="360363"/>
          </a:xfrm>
          <a:prstGeom prst="line">
            <a:avLst/>
          </a:prstGeom>
          <a:noFill/>
          <a:ln w="50800">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7"/>
          <p:cNvSpPr>
            <a:spLocks noChangeShapeType="1"/>
          </p:cNvSpPr>
          <p:nvPr/>
        </p:nvSpPr>
        <p:spPr bwMode="auto">
          <a:xfrm>
            <a:off x="6376080" y="2316832"/>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Rectangle 8"/>
          <p:cNvSpPr>
            <a:spLocks noChangeArrowheads="1"/>
          </p:cNvSpPr>
          <p:nvPr/>
        </p:nvSpPr>
        <p:spPr bwMode="auto">
          <a:xfrm>
            <a:off x="6350680" y="2002507"/>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Arial" charset="0"/>
              </a:rPr>
              <a:t>半径</a:t>
            </a:r>
            <a:r>
              <a:rPr lang="en-US" altLang="ja-JP">
                <a:latin typeface="Arial" charset="0"/>
              </a:rPr>
              <a:t>r</a:t>
            </a:r>
          </a:p>
        </p:txBody>
      </p:sp>
      <p:sp>
        <p:nvSpPr>
          <p:cNvPr id="77" name="Rectangle 11"/>
          <p:cNvSpPr>
            <a:spLocks noChangeArrowheads="1"/>
          </p:cNvSpPr>
          <p:nvPr/>
        </p:nvSpPr>
        <p:spPr bwMode="auto">
          <a:xfrm>
            <a:off x="5112430" y="3321720"/>
            <a:ext cx="3595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latin typeface="Arial" charset="0"/>
              </a:rPr>
              <a:t>原子番号</a:t>
            </a:r>
            <a:r>
              <a:rPr lang="en-US" altLang="ja-JP" sz="2000" i="1" dirty="0">
                <a:latin typeface="Arial" charset="0"/>
              </a:rPr>
              <a:t>Z</a:t>
            </a:r>
            <a:r>
              <a:rPr lang="ja-JP" altLang="en-US" sz="2000" dirty="0">
                <a:latin typeface="Arial" charset="0"/>
              </a:rPr>
              <a:t>の原子のボーア模型</a:t>
            </a:r>
          </a:p>
        </p:txBody>
      </p:sp>
      <p:sp>
        <p:nvSpPr>
          <p:cNvPr id="78" name="Line 12"/>
          <p:cNvSpPr>
            <a:spLocks noChangeShapeType="1"/>
          </p:cNvSpPr>
          <p:nvPr/>
        </p:nvSpPr>
        <p:spPr bwMode="auto">
          <a:xfrm flipV="1">
            <a:off x="6384017" y="1391320"/>
            <a:ext cx="0" cy="1647825"/>
          </a:xfrm>
          <a:prstGeom prst="line">
            <a:avLst/>
          </a:prstGeom>
          <a:noFill/>
          <a:ln w="635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Rectangle 13"/>
          <p:cNvSpPr>
            <a:spLocks noChangeArrowheads="1"/>
          </p:cNvSpPr>
          <p:nvPr/>
        </p:nvSpPr>
        <p:spPr bwMode="auto">
          <a:xfrm>
            <a:off x="6395130" y="1232570"/>
            <a:ext cx="2492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solidFill>
                  <a:schemeClr val="folHlink"/>
                </a:solidFill>
                <a:latin typeface="Arial" charset="0"/>
              </a:rPr>
              <a:t>軌道磁気モーメント </a:t>
            </a:r>
            <a:r>
              <a:rPr lang="en-US" altLang="ja-JP" sz="2000" i="1">
                <a:solidFill>
                  <a:schemeClr val="folHlink"/>
                </a:solidFill>
                <a:latin typeface="Symbol" pitchFamily="18" charset="2"/>
              </a:rPr>
              <a:t>m</a:t>
            </a:r>
            <a:r>
              <a:rPr lang="en-US" altLang="ja-JP" sz="2000" i="1" baseline="-25000">
                <a:solidFill>
                  <a:schemeClr val="folHlink"/>
                </a:solidFill>
                <a:latin typeface="Arial" charset="0"/>
              </a:rPr>
              <a:t>l</a:t>
            </a:r>
          </a:p>
        </p:txBody>
      </p:sp>
      <p:sp>
        <p:nvSpPr>
          <p:cNvPr id="80" name="Rectangle 21"/>
          <p:cNvSpPr>
            <a:spLocks noChangeArrowheads="1"/>
          </p:cNvSpPr>
          <p:nvPr/>
        </p:nvSpPr>
        <p:spPr bwMode="auto">
          <a:xfrm>
            <a:off x="4441374" y="2552917"/>
            <a:ext cx="1800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dirty="0" smtClean="0">
                <a:solidFill>
                  <a:srgbClr val="0000FF"/>
                </a:solidFill>
                <a:latin typeface="Arial" charset="0"/>
              </a:rPr>
              <a:t>+</a:t>
            </a:r>
            <a:r>
              <a:rPr lang="en-US" altLang="ja-JP" sz="2000" i="1" dirty="0" err="1" smtClean="0">
                <a:solidFill>
                  <a:srgbClr val="0000FF"/>
                </a:solidFill>
                <a:latin typeface="Arial" charset="0"/>
              </a:rPr>
              <a:t>Z</a:t>
            </a:r>
            <a:r>
              <a:rPr lang="en-US" altLang="ja-JP" sz="2000" b="1" i="1" dirty="0" err="1" smtClean="0">
                <a:solidFill>
                  <a:srgbClr val="0000FF"/>
                </a:solidFill>
                <a:latin typeface="Arial" charset="0"/>
              </a:rPr>
              <a:t>e</a:t>
            </a:r>
            <a:r>
              <a:rPr lang="en-US" altLang="ja-JP" sz="2000" dirty="0" smtClean="0">
                <a:solidFill>
                  <a:srgbClr val="0000FF"/>
                </a:solidFill>
                <a:latin typeface="Arial" charset="0"/>
              </a:rPr>
              <a:t>[C</a:t>
            </a:r>
            <a:r>
              <a:rPr lang="en-US" altLang="ja-JP" sz="2000" dirty="0">
                <a:solidFill>
                  <a:srgbClr val="0000FF"/>
                </a:solidFill>
                <a:latin typeface="Arial" charset="0"/>
              </a:rPr>
              <a:t>]</a:t>
            </a:r>
            <a:r>
              <a:rPr lang="ja-JP" altLang="en-US" sz="2000" dirty="0">
                <a:solidFill>
                  <a:srgbClr val="0000FF"/>
                </a:solidFill>
                <a:latin typeface="Arial" charset="0"/>
              </a:rPr>
              <a:t>の電荷をもつ原子核</a:t>
            </a:r>
          </a:p>
        </p:txBody>
      </p:sp>
      <p:sp>
        <p:nvSpPr>
          <p:cNvPr id="81" name="Oval 22"/>
          <p:cNvSpPr>
            <a:spLocks noChangeArrowheads="1"/>
          </p:cNvSpPr>
          <p:nvPr/>
        </p:nvSpPr>
        <p:spPr bwMode="auto">
          <a:xfrm>
            <a:off x="6230030" y="2139032"/>
            <a:ext cx="309562" cy="309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 name="Rectangle 23"/>
          <p:cNvSpPr>
            <a:spLocks noChangeArrowheads="1"/>
          </p:cNvSpPr>
          <p:nvPr/>
        </p:nvSpPr>
        <p:spPr bwMode="auto">
          <a:xfrm>
            <a:off x="7360330" y="2040607"/>
            <a:ext cx="17129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-e[C]</a:t>
            </a:r>
            <a:r>
              <a:rPr lang="ja-JP" altLang="en-US" sz="2000">
                <a:latin typeface="Arial" charset="0"/>
              </a:rPr>
              <a:t>の電荷を</a:t>
            </a:r>
          </a:p>
          <a:p>
            <a:r>
              <a:rPr lang="ja-JP" altLang="en-US" sz="2000">
                <a:latin typeface="Arial" charset="0"/>
              </a:rPr>
              <a:t>もつ電子</a:t>
            </a:r>
          </a:p>
          <a:p>
            <a:r>
              <a:rPr lang="en-US" altLang="ja-JP" sz="2000">
                <a:latin typeface="Arial" charset="0"/>
              </a:rPr>
              <a:t>=</a:t>
            </a:r>
            <a:r>
              <a:rPr lang="ja-JP" altLang="en-US" sz="2000">
                <a:latin typeface="Arial" charset="0"/>
              </a:rPr>
              <a:t>電流</a:t>
            </a:r>
          </a:p>
        </p:txBody>
      </p:sp>
      <p:sp>
        <p:nvSpPr>
          <p:cNvPr id="83" name="Oval 25"/>
          <p:cNvSpPr>
            <a:spLocks noChangeArrowheads="1"/>
          </p:cNvSpPr>
          <p:nvPr/>
        </p:nvSpPr>
        <p:spPr bwMode="auto">
          <a:xfrm>
            <a:off x="6868662" y="2427502"/>
            <a:ext cx="219075" cy="2190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 name="Line 28"/>
          <p:cNvSpPr>
            <a:spLocks noChangeShapeType="1"/>
          </p:cNvSpPr>
          <p:nvPr/>
        </p:nvSpPr>
        <p:spPr bwMode="auto">
          <a:xfrm flipV="1">
            <a:off x="6967087" y="2237002"/>
            <a:ext cx="30162" cy="508000"/>
          </a:xfrm>
          <a:prstGeom prst="line">
            <a:avLst/>
          </a:prstGeom>
          <a:noFill/>
          <a:ln w="635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Rectangle 29"/>
          <p:cNvSpPr>
            <a:spLocks noChangeArrowheads="1"/>
          </p:cNvSpPr>
          <p:nvPr/>
        </p:nvSpPr>
        <p:spPr bwMode="auto">
          <a:xfrm>
            <a:off x="6511017" y="1605632"/>
            <a:ext cx="269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solidFill>
                  <a:srgbClr val="FF9900"/>
                </a:solidFill>
                <a:latin typeface="Arial" charset="0"/>
              </a:rPr>
              <a:t>スピン磁気モーメント </a:t>
            </a:r>
            <a:r>
              <a:rPr lang="en-US" altLang="ja-JP" sz="2000" i="1">
                <a:solidFill>
                  <a:srgbClr val="FF9900"/>
                </a:solidFill>
                <a:latin typeface="Symbol" pitchFamily="18" charset="2"/>
              </a:rPr>
              <a:t>m</a:t>
            </a:r>
            <a:r>
              <a:rPr lang="en-US" altLang="ja-JP" sz="2000" i="1" baseline="-25000">
                <a:solidFill>
                  <a:srgbClr val="FF9900"/>
                </a:solidFill>
                <a:latin typeface="Arial" charset="0"/>
              </a:rPr>
              <a:t>s</a:t>
            </a:r>
          </a:p>
        </p:txBody>
      </p:sp>
      <p:sp>
        <p:nvSpPr>
          <p:cNvPr id="86" name="Rectangle 30"/>
          <p:cNvSpPr>
            <a:spLocks noChangeArrowheads="1"/>
          </p:cNvSpPr>
          <p:nvPr/>
        </p:nvSpPr>
        <p:spPr bwMode="auto">
          <a:xfrm>
            <a:off x="6028417" y="1202407"/>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00"/>
                </a:solidFill>
                <a:latin typeface="Arial" charset="0"/>
              </a:rPr>
              <a:t>N</a:t>
            </a:r>
          </a:p>
        </p:txBody>
      </p:sp>
      <p:sp>
        <p:nvSpPr>
          <p:cNvPr id="87" name="Rectangle 31"/>
          <p:cNvSpPr>
            <a:spLocks noChangeArrowheads="1"/>
          </p:cNvSpPr>
          <p:nvPr/>
        </p:nvSpPr>
        <p:spPr bwMode="auto">
          <a:xfrm>
            <a:off x="6074455" y="2961357"/>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0000FF"/>
                </a:solidFill>
                <a:latin typeface="Arial" charset="0"/>
              </a:rPr>
              <a:t>S</a:t>
            </a:r>
          </a:p>
        </p:txBody>
      </p:sp>
      <p:pic>
        <p:nvPicPr>
          <p:cNvPr id="88" name="Picture 3" descr="C:\Users\X230-shimizu\AppData\Local\Microsoft\Windows\Temporary Internet Files\Content.IE5\T6G536MO\lgi01a20140627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049" y="4159457"/>
            <a:ext cx="970937" cy="232843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6738488" y="2352440"/>
            <a:ext cx="457197" cy="277124"/>
            <a:chOff x="3258458" y="1320797"/>
            <a:chExt cx="457197" cy="277124"/>
          </a:xfrm>
        </p:grpSpPr>
        <p:sp>
          <p:nvSpPr>
            <p:cNvPr id="13" name="円弧 12"/>
            <p:cNvSpPr/>
            <p:nvPr/>
          </p:nvSpPr>
          <p:spPr>
            <a:xfrm flipH="1" flipV="1">
              <a:off x="3265712" y="1320797"/>
              <a:ext cx="449943" cy="269864"/>
            </a:xfrm>
            <a:prstGeom prst="arc">
              <a:avLst/>
            </a:prstGeom>
            <a:noFill/>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円弧 35"/>
            <p:cNvSpPr/>
            <p:nvPr/>
          </p:nvSpPr>
          <p:spPr>
            <a:xfrm flipV="1">
              <a:off x="3258458" y="1328057"/>
              <a:ext cx="449943" cy="269864"/>
            </a:xfrm>
            <a:prstGeom prst="arc">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953337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3"/>
          <p:cNvSpPr>
            <a:spLocks noChangeArrowheads="1"/>
          </p:cNvSpPr>
          <p:nvPr/>
        </p:nvSpPr>
        <p:spPr bwMode="auto">
          <a:xfrm>
            <a:off x="4681697" y="2846605"/>
            <a:ext cx="2262130" cy="890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25400">
            <a:solidFill>
              <a:schemeClr val="tx1"/>
            </a:solidFill>
            <a:miter lim="800000"/>
            <a:headEnd/>
            <a:tailEnd/>
          </a:ln>
          <a:effectLst/>
        </p:spPr>
        <p:txBody>
          <a:bodyPr wrap="none" anchor="ctr"/>
          <a:lstStyle/>
          <a:p>
            <a:endParaRPr lang="ja-JP" altLang="en-US"/>
          </a:p>
        </p:txBody>
      </p:sp>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15</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a:solidFill>
                  <a:schemeClr val="bg1"/>
                </a:solidFill>
              </a:rPr>
              <a:t>磁気</a:t>
            </a:r>
            <a:r>
              <a:rPr lang="ja-JP" altLang="en-US" sz="3600" dirty="0" smtClean="0">
                <a:solidFill>
                  <a:schemeClr val="bg1"/>
                </a:solidFill>
              </a:rPr>
              <a:t>モーメントと磁化の関係</a:t>
            </a:r>
            <a:endParaRPr lang="en-US" altLang="ja-JP" sz="3600" dirty="0">
              <a:solidFill>
                <a:schemeClr val="bg1"/>
              </a:solidFill>
            </a:endParaRPr>
          </a:p>
        </p:txBody>
      </p:sp>
      <p:sp>
        <p:nvSpPr>
          <p:cNvPr id="12" name="正方形/長方形 11"/>
          <p:cNvSpPr/>
          <p:nvPr/>
        </p:nvSpPr>
        <p:spPr>
          <a:xfrm>
            <a:off x="6992" y="660094"/>
            <a:ext cx="8643526" cy="2677656"/>
          </a:xfrm>
          <a:prstGeom prst="rect">
            <a:avLst/>
          </a:prstGeom>
        </p:spPr>
        <p:txBody>
          <a:bodyPr wrap="square">
            <a:spAutoFit/>
          </a:bodyPr>
          <a:lstStyle/>
          <a:p>
            <a:r>
              <a:rPr lang="ja-JP" altLang="en-US" sz="2800" dirty="0" smtClean="0"/>
              <a:t>物質に外部から磁界を加える。</a:t>
            </a:r>
            <a:endParaRPr lang="en-US" altLang="ja-JP" sz="2800" dirty="0" smtClean="0"/>
          </a:p>
          <a:p>
            <a:r>
              <a:rPr lang="ja-JP" altLang="en-US" sz="2800" dirty="0" smtClean="0"/>
              <a:t>コイルに電流を流す、永久磁石を近づける。</a:t>
            </a:r>
            <a:endParaRPr lang="en-US" altLang="ja-JP" sz="2800" dirty="0" smtClean="0"/>
          </a:p>
          <a:p>
            <a:endParaRPr lang="en-US" altLang="ja-JP" sz="2800" dirty="0"/>
          </a:p>
          <a:p>
            <a:r>
              <a:rPr lang="ja-JP" altLang="en-US" sz="2800" dirty="0" smtClean="0"/>
              <a:t>⇒物質中の磁気モーメント</a:t>
            </a:r>
            <a:r>
              <a:rPr lang="en-US" altLang="ja-JP" sz="2800" b="1" i="1" dirty="0" smtClean="0"/>
              <a:t>m</a:t>
            </a:r>
            <a:r>
              <a:rPr lang="ja-JP" altLang="en-US" sz="2800" dirty="0" smtClean="0"/>
              <a:t>が磁界の向きに揃う。</a:t>
            </a:r>
            <a:endParaRPr lang="en-US" altLang="ja-JP" sz="2800" dirty="0" smtClean="0"/>
          </a:p>
          <a:p>
            <a:r>
              <a:rPr lang="ja-JP" altLang="en-US" sz="2800" dirty="0" smtClean="0"/>
              <a:t>物質の磁気的な力が強くなる。</a:t>
            </a:r>
            <a:endParaRPr lang="en-US" altLang="ja-JP" sz="2800" dirty="0" smtClean="0"/>
          </a:p>
          <a:p>
            <a:r>
              <a:rPr lang="ja-JP" altLang="en-US" sz="2800" dirty="0" smtClean="0"/>
              <a:t>＝磁化</a:t>
            </a:r>
            <a:r>
              <a:rPr lang="en-US" altLang="ja-JP" sz="2800" b="1" i="1" dirty="0" smtClean="0"/>
              <a:t>M</a:t>
            </a:r>
            <a:r>
              <a:rPr lang="ja-JP" altLang="en-US" sz="2800" dirty="0" smtClean="0"/>
              <a:t>が大きくなる。</a:t>
            </a:r>
            <a:endParaRPr lang="en-US" altLang="ja-JP" sz="2800" dirty="0" smtClean="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8"/>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9" name="Line 8"/>
          <p:cNvSpPr>
            <a:spLocks noChangeShapeType="1"/>
          </p:cNvSpPr>
          <p:nvPr/>
        </p:nvSpPr>
        <p:spPr bwMode="auto">
          <a:xfrm>
            <a:off x="6272288" y="3787975"/>
            <a:ext cx="0" cy="91905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Rectangle 9"/>
          <p:cNvSpPr>
            <a:spLocks noChangeArrowheads="1"/>
          </p:cNvSpPr>
          <p:nvPr/>
        </p:nvSpPr>
        <p:spPr bwMode="auto">
          <a:xfrm>
            <a:off x="5483079" y="3075860"/>
            <a:ext cx="795296" cy="5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N</a:t>
            </a:r>
            <a:r>
              <a:rPr lang="ja-JP" altLang="en-US" sz="2000">
                <a:latin typeface="Arial" charset="0"/>
              </a:rPr>
              <a:t>極</a:t>
            </a:r>
          </a:p>
        </p:txBody>
      </p:sp>
      <p:sp>
        <p:nvSpPr>
          <p:cNvPr id="33" name="AutoShape 14"/>
          <p:cNvSpPr>
            <a:spLocks noChangeArrowheads="1"/>
          </p:cNvSpPr>
          <p:nvPr/>
        </p:nvSpPr>
        <p:spPr bwMode="auto">
          <a:xfrm flipV="1">
            <a:off x="4716187" y="4769922"/>
            <a:ext cx="2262128" cy="890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25400">
            <a:solidFill>
              <a:schemeClr val="tx1"/>
            </a:solidFill>
            <a:miter lim="800000"/>
            <a:headEnd/>
            <a:tailEnd/>
          </a:ln>
          <a:effectLst/>
        </p:spPr>
        <p:txBody>
          <a:bodyPr wrap="none" anchor="ctr"/>
          <a:lstStyle/>
          <a:p>
            <a:endParaRPr lang="ja-JP" altLang="en-US"/>
          </a:p>
        </p:txBody>
      </p:sp>
      <p:sp>
        <p:nvSpPr>
          <p:cNvPr id="34" name="Rectangle 15"/>
          <p:cNvSpPr>
            <a:spLocks noChangeArrowheads="1"/>
          </p:cNvSpPr>
          <p:nvPr/>
        </p:nvSpPr>
        <p:spPr bwMode="auto">
          <a:xfrm>
            <a:off x="6673993" y="3320332"/>
            <a:ext cx="252587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dirty="0">
                <a:latin typeface="Arial" charset="0"/>
              </a:rPr>
              <a:t>磁界 </a:t>
            </a:r>
            <a:r>
              <a:rPr lang="en-US" altLang="ja-JP" sz="2000" dirty="0">
                <a:latin typeface="Arial" charset="0"/>
              </a:rPr>
              <a:t>H</a:t>
            </a:r>
          </a:p>
          <a:p>
            <a:r>
              <a:rPr lang="en-US" altLang="ja-JP" sz="2000" dirty="0">
                <a:latin typeface="Arial" charset="0"/>
              </a:rPr>
              <a:t>(</a:t>
            </a:r>
            <a:r>
              <a:rPr lang="ja-JP" altLang="en-US" sz="2000" dirty="0">
                <a:latin typeface="Arial" charset="0"/>
              </a:rPr>
              <a:t>磁力線は</a:t>
            </a:r>
            <a:r>
              <a:rPr lang="en-US" altLang="ja-JP" sz="2000" dirty="0">
                <a:latin typeface="Arial" charset="0"/>
              </a:rPr>
              <a:t>N</a:t>
            </a:r>
            <a:r>
              <a:rPr lang="ja-JP" altLang="en-US" sz="2000" dirty="0">
                <a:latin typeface="Arial" charset="0"/>
              </a:rPr>
              <a:t>極から</a:t>
            </a:r>
            <a:r>
              <a:rPr lang="en-US" altLang="ja-JP" sz="2000" dirty="0">
                <a:latin typeface="Arial" charset="0"/>
              </a:rPr>
              <a:t>S</a:t>
            </a:r>
            <a:r>
              <a:rPr lang="ja-JP" altLang="en-US" sz="2000" dirty="0">
                <a:latin typeface="Arial" charset="0"/>
              </a:rPr>
              <a:t>極へ延びる</a:t>
            </a:r>
            <a:r>
              <a:rPr lang="en-US" altLang="ja-JP" sz="2000" dirty="0" smtClean="0">
                <a:latin typeface="Arial" charset="0"/>
              </a:rPr>
              <a:t>)</a:t>
            </a:r>
          </a:p>
          <a:p>
            <a:endParaRPr lang="en-US" altLang="ja-JP" sz="2000" dirty="0" smtClean="0">
              <a:latin typeface="Arial" charset="0"/>
            </a:endParaRPr>
          </a:p>
          <a:p>
            <a:r>
              <a:rPr lang="ja-JP" altLang="en-US" sz="2000" dirty="0" smtClean="0">
                <a:latin typeface="Arial" charset="0"/>
              </a:rPr>
              <a:t>磁性体</a:t>
            </a:r>
            <a:endParaRPr lang="en-US" altLang="ja-JP" sz="2000" dirty="0">
              <a:latin typeface="Arial" charset="0"/>
            </a:endParaRPr>
          </a:p>
        </p:txBody>
      </p:sp>
      <p:sp>
        <p:nvSpPr>
          <p:cNvPr id="35" name="Rectangle 16"/>
          <p:cNvSpPr>
            <a:spLocks noChangeArrowheads="1"/>
          </p:cNvSpPr>
          <p:nvPr/>
        </p:nvSpPr>
        <p:spPr bwMode="auto">
          <a:xfrm>
            <a:off x="5448589" y="4830786"/>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chemeClr val="bg1"/>
                </a:solidFill>
                <a:latin typeface="Arial" charset="0"/>
              </a:rPr>
              <a:t>S</a:t>
            </a:r>
            <a:r>
              <a:rPr lang="ja-JP" altLang="en-US" sz="2000" dirty="0">
                <a:solidFill>
                  <a:schemeClr val="bg1"/>
                </a:solidFill>
                <a:latin typeface="Arial" charset="0"/>
              </a:rPr>
              <a:t>極</a:t>
            </a:r>
          </a:p>
        </p:txBody>
      </p:sp>
      <p:sp>
        <p:nvSpPr>
          <p:cNvPr id="36" name="Line 17"/>
          <p:cNvSpPr>
            <a:spLocks noChangeShapeType="1"/>
          </p:cNvSpPr>
          <p:nvPr/>
        </p:nvSpPr>
        <p:spPr bwMode="auto">
          <a:xfrm>
            <a:off x="5434388" y="3790003"/>
            <a:ext cx="0" cy="919054"/>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Oval 18"/>
          <p:cNvSpPr>
            <a:spLocks noChangeArrowheads="1"/>
          </p:cNvSpPr>
          <p:nvPr/>
        </p:nvSpPr>
        <p:spPr bwMode="auto">
          <a:xfrm>
            <a:off x="5509453" y="3808263"/>
            <a:ext cx="667481" cy="870361"/>
          </a:xfrm>
          <a:prstGeom prst="ellipse">
            <a:avLst/>
          </a:prstGeom>
          <a:solidFill>
            <a:srgbClr val="808080">
              <a:alpha val="48000"/>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 name="Rectangle 20"/>
          <p:cNvSpPr>
            <a:spLocks noChangeArrowheads="1"/>
          </p:cNvSpPr>
          <p:nvPr/>
        </p:nvSpPr>
        <p:spPr bwMode="auto">
          <a:xfrm>
            <a:off x="5761026" y="4331698"/>
            <a:ext cx="375331" cy="35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charset="0"/>
              </a:rPr>
              <a:t>N</a:t>
            </a:r>
          </a:p>
        </p:txBody>
      </p:sp>
      <p:sp>
        <p:nvSpPr>
          <p:cNvPr id="40" name="Rectangle 21"/>
          <p:cNvSpPr>
            <a:spLocks noChangeArrowheads="1"/>
          </p:cNvSpPr>
          <p:nvPr/>
        </p:nvSpPr>
        <p:spPr bwMode="auto">
          <a:xfrm>
            <a:off x="5574375" y="4351986"/>
            <a:ext cx="375331" cy="35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charset="0"/>
              </a:rPr>
              <a:t>N</a:t>
            </a:r>
          </a:p>
        </p:txBody>
      </p:sp>
      <p:sp>
        <p:nvSpPr>
          <p:cNvPr id="41" name="Rectangle 22"/>
          <p:cNvSpPr>
            <a:spLocks noChangeArrowheads="1"/>
          </p:cNvSpPr>
          <p:nvPr/>
        </p:nvSpPr>
        <p:spPr bwMode="auto">
          <a:xfrm>
            <a:off x="5775229" y="3811229"/>
            <a:ext cx="365187" cy="35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charset="0"/>
              </a:rPr>
              <a:t>S</a:t>
            </a:r>
          </a:p>
        </p:txBody>
      </p:sp>
      <p:sp>
        <p:nvSpPr>
          <p:cNvPr id="42" name="Rectangle 23"/>
          <p:cNvSpPr>
            <a:spLocks noChangeArrowheads="1"/>
          </p:cNvSpPr>
          <p:nvPr/>
        </p:nvSpPr>
        <p:spPr bwMode="auto">
          <a:xfrm>
            <a:off x="5558145" y="3831517"/>
            <a:ext cx="365187" cy="35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charset="0"/>
              </a:rPr>
              <a:t>S</a:t>
            </a:r>
          </a:p>
        </p:txBody>
      </p:sp>
      <p:cxnSp>
        <p:nvCxnSpPr>
          <p:cNvPr id="7" name="直線コネクタ 6"/>
          <p:cNvCxnSpPr/>
          <p:nvPr/>
        </p:nvCxnSpPr>
        <p:spPr>
          <a:xfrm>
            <a:off x="6150871" y="4434620"/>
            <a:ext cx="537636" cy="1714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25"/>
          <p:cNvSpPr>
            <a:spLocks noChangeArrowheads="1"/>
          </p:cNvSpPr>
          <p:nvPr/>
        </p:nvSpPr>
        <p:spPr bwMode="auto">
          <a:xfrm>
            <a:off x="20551" y="3834078"/>
            <a:ext cx="4856250" cy="121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pPr>
            <a:r>
              <a:rPr lang="ja-JP" altLang="en-US" sz="2800" dirty="0" smtClean="0"/>
              <a:t>磁化</a:t>
            </a:r>
            <a:r>
              <a:rPr lang="en-US" altLang="ja-JP" sz="2800" b="1" i="1" dirty="0" smtClean="0"/>
              <a:t>M</a:t>
            </a:r>
            <a:r>
              <a:rPr lang="ja-JP" altLang="en-US" sz="2800" dirty="0" smtClean="0"/>
              <a:t>の定義：磁気モーメントの</a:t>
            </a:r>
            <a:r>
              <a:rPr lang="ja-JP" altLang="en-US" sz="2800" dirty="0">
                <a:solidFill>
                  <a:srgbClr val="FF0000"/>
                </a:solidFill>
              </a:rPr>
              <a:t>ベクトル和</a:t>
            </a:r>
            <a:r>
              <a:rPr lang="en-US" altLang="ja-JP" sz="2800" dirty="0"/>
              <a:t>(</a:t>
            </a:r>
            <a:r>
              <a:rPr lang="ja-JP" altLang="en-US" sz="2800" dirty="0"/>
              <a:t>単位体積当たり</a:t>
            </a:r>
            <a:r>
              <a:rPr lang="en-US" altLang="ja-JP" sz="2800" dirty="0" smtClean="0"/>
              <a:t>)</a:t>
            </a:r>
            <a:endParaRPr lang="ja-JP" altLang="en-US" sz="2800"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134061673"/>
              </p:ext>
            </p:extLst>
          </p:nvPr>
        </p:nvGraphicFramePr>
        <p:xfrm>
          <a:off x="152400" y="4965953"/>
          <a:ext cx="2162175" cy="1333500"/>
        </p:xfrm>
        <a:graphic>
          <a:graphicData uri="http://schemas.openxmlformats.org/presentationml/2006/ole">
            <mc:AlternateContent xmlns:mc="http://schemas.openxmlformats.org/markup-compatibility/2006">
              <mc:Choice xmlns:v="urn:schemas-microsoft-com:vml" Requires="v">
                <p:oleObj spid="_x0000_s254085" name="数式" r:id="rId4" imgW="698197" imgH="431613" progId="Equation.3">
                  <p:embed/>
                </p:oleObj>
              </mc:Choice>
              <mc:Fallback>
                <p:oleObj name="数式" r:id="rId4" imgW="698197" imgH="431613"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965953"/>
                        <a:ext cx="2162175"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Rectangle 15"/>
          <p:cNvSpPr>
            <a:spLocks noChangeArrowheads="1"/>
          </p:cNvSpPr>
          <p:nvPr/>
        </p:nvSpPr>
        <p:spPr bwMode="auto">
          <a:xfrm>
            <a:off x="2285614" y="5311098"/>
            <a:ext cx="25258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i="1" dirty="0" smtClean="0">
                <a:latin typeface="Arial" charset="0"/>
              </a:rPr>
              <a:t>N</a:t>
            </a:r>
            <a:r>
              <a:rPr lang="en-US" altLang="ja-JP" sz="2000" dirty="0" smtClean="0">
                <a:latin typeface="Arial" charset="0"/>
              </a:rPr>
              <a:t>: </a:t>
            </a:r>
            <a:r>
              <a:rPr lang="ja-JP" altLang="en-US" sz="2000" dirty="0" smtClean="0">
                <a:latin typeface="Arial" charset="0"/>
              </a:rPr>
              <a:t>単位体積あたりの磁気モーメントの数</a:t>
            </a:r>
            <a:endParaRPr lang="en-US" altLang="ja-JP" sz="2000" dirty="0">
              <a:latin typeface="Arial" charset="0"/>
            </a:endParaRPr>
          </a:p>
        </p:txBody>
      </p:sp>
      <p:grpSp>
        <p:nvGrpSpPr>
          <p:cNvPr id="44" name="グループ化 43"/>
          <p:cNvGrpSpPr/>
          <p:nvPr/>
        </p:nvGrpSpPr>
        <p:grpSpPr>
          <a:xfrm flipV="1">
            <a:off x="5754923" y="3945738"/>
            <a:ext cx="558233" cy="508000"/>
            <a:chOff x="5958681" y="4250200"/>
            <a:chExt cx="558233" cy="508000"/>
          </a:xfrm>
        </p:grpSpPr>
        <p:sp>
          <p:nvSpPr>
            <p:cNvPr id="46"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円/楕円 46"/>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0" name="グループ化 49"/>
          <p:cNvGrpSpPr/>
          <p:nvPr/>
        </p:nvGrpSpPr>
        <p:grpSpPr>
          <a:xfrm flipV="1">
            <a:off x="5355791" y="4011054"/>
            <a:ext cx="558233" cy="508000"/>
            <a:chOff x="5958681" y="4250200"/>
            <a:chExt cx="558233" cy="508000"/>
          </a:xfrm>
        </p:grpSpPr>
        <p:sp>
          <p:nvSpPr>
            <p:cNvPr id="52"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円/楕円 52"/>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extLst>
      <p:ext uri="{BB962C8B-B14F-4D97-AF65-F5344CB8AC3E}">
        <p14:creationId xmlns:p14="http://schemas.microsoft.com/office/powerpoint/2010/main" val="2149461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16</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常磁性体</a:t>
            </a:r>
            <a:endParaRPr lang="en-US" altLang="ja-JP" sz="3600" dirty="0">
              <a:solidFill>
                <a:schemeClr val="bg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8"/>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4" name="Text Box 5"/>
          <p:cNvSpPr txBox="1">
            <a:spLocks noChangeArrowheads="1"/>
          </p:cNvSpPr>
          <p:nvPr/>
        </p:nvSpPr>
        <p:spPr bwMode="auto">
          <a:xfrm>
            <a:off x="39688" y="682395"/>
            <a:ext cx="9104312" cy="3453253"/>
          </a:xfrm>
          <a:prstGeom prst="rect">
            <a:avLst/>
          </a:prstGeom>
          <a:noFill/>
          <a:ln>
            <a:noFill/>
          </a:ln>
          <a:extLst/>
        </p:spPr>
        <p:txBody>
          <a:bodyPr wrap="square">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30000"/>
              </a:lnSpc>
            </a:pPr>
            <a:r>
              <a:rPr lang="ja-JP" altLang="en-US" sz="2800" dirty="0" smtClean="0"/>
              <a:t>外部磁界がない時：熱揺らぎのため</a:t>
            </a:r>
            <a:r>
              <a:rPr lang="ja-JP" altLang="en-US" sz="2800" dirty="0"/>
              <a:t>、</a:t>
            </a:r>
            <a:r>
              <a:rPr lang="ja-JP" altLang="en-US" sz="2800" dirty="0" smtClean="0"/>
              <a:t>磁気</a:t>
            </a:r>
            <a:r>
              <a:rPr lang="ja-JP" altLang="en-US" sz="2800" dirty="0"/>
              <a:t>モーメント</a:t>
            </a:r>
            <a:r>
              <a:rPr lang="ja-JP" altLang="en-US" sz="2800" dirty="0" smtClean="0"/>
              <a:t>がばらばら</a:t>
            </a:r>
            <a:r>
              <a:rPr lang="ja-JP" altLang="en-US" sz="2800" dirty="0"/>
              <a:t>な</a:t>
            </a:r>
            <a:r>
              <a:rPr lang="ja-JP" altLang="en-US" sz="2800" dirty="0" smtClean="0"/>
              <a:t>方向を向く。　ベクトル和を取ると</a:t>
            </a:r>
            <a:r>
              <a:rPr lang="en-US" altLang="ja-JP" sz="2800" dirty="0" smtClean="0"/>
              <a:t>0</a:t>
            </a:r>
            <a:endParaRPr lang="ja-JP" altLang="en-US" sz="2800" dirty="0"/>
          </a:p>
          <a:p>
            <a:pPr algn="just" eaLnBrk="1" hangingPunct="1">
              <a:lnSpc>
                <a:spcPct val="130000"/>
              </a:lnSpc>
            </a:pPr>
            <a:r>
              <a:rPr lang="ja-JP" altLang="en-US" sz="2800" dirty="0"/>
              <a:t>外部から磁界を印</a:t>
            </a:r>
            <a:r>
              <a:rPr lang="ja-JP" altLang="en-US" sz="2800" dirty="0" smtClean="0"/>
              <a:t>加すると磁気モーメントの方向</a:t>
            </a:r>
            <a:r>
              <a:rPr lang="ja-JP" altLang="en-US" sz="2800" dirty="0"/>
              <a:t>が</a:t>
            </a:r>
            <a:r>
              <a:rPr lang="ja-JP" altLang="en-US" sz="2800" dirty="0" smtClean="0"/>
              <a:t>揃って弱い磁化</a:t>
            </a:r>
            <a:r>
              <a:rPr lang="ja-JP" altLang="en-US" sz="2800" dirty="0"/>
              <a:t>を示す。</a:t>
            </a:r>
          </a:p>
          <a:p>
            <a:pPr algn="just" eaLnBrk="1" hangingPunct="1">
              <a:lnSpc>
                <a:spcPct val="130000"/>
              </a:lnSpc>
            </a:pPr>
            <a:r>
              <a:rPr lang="ja-JP" altLang="en-US" sz="2800" dirty="0" smtClean="0"/>
              <a:t>磁化</a:t>
            </a:r>
            <a:r>
              <a:rPr lang="en-US" altLang="ja-JP" sz="2800" i="1" dirty="0" smtClean="0"/>
              <a:t>M</a:t>
            </a:r>
            <a:r>
              <a:rPr lang="ja-JP" altLang="en-US" sz="2800" dirty="0" smtClean="0"/>
              <a:t>は</a:t>
            </a:r>
            <a:r>
              <a:rPr lang="ja-JP" altLang="en-US" sz="2800" dirty="0"/>
              <a:t>外部</a:t>
            </a:r>
            <a:r>
              <a:rPr lang="ja-JP" altLang="en-US" sz="2800" dirty="0" smtClean="0"/>
              <a:t>磁界</a:t>
            </a:r>
            <a:r>
              <a:rPr lang="en-US" altLang="ja-JP" sz="2800" i="1" dirty="0" smtClean="0"/>
              <a:t>H</a:t>
            </a:r>
            <a:r>
              <a:rPr lang="ja-JP" altLang="en-US" sz="2800" dirty="0" smtClean="0"/>
              <a:t>に</a:t>
            </a:r>
            <a:r>
              <a:rPr lang="ja-JP" altLang="en-US" sz="2800" dirty="0"/>
              <a:t>比例</a:t>
            </a:r>
          </a:p>
          <a:p>
            <a:pPr algn="just" eaLnBrk="1" hangingPunct="1">
              <a:lnSpc>
                <a:spcPct val="130000"/>
              </a:lnSpc>
            </a:pPr>
            <a:endParaRPr lang="ja-JP" altLang="en-US" sz="2800" dirty="0"/>
          </a:p>
        </p:txBody>
      </p:sp>
      <p:sp>
        <p:nvSpPr>
          <p:cNvPr id="58" name="Rectangle 50"/>
          <p:cNvSpPr>
            <a:spLocks noChangeArrowheads="1"/>
          </p:cNvSpPr>
          <p:nvPr/>
        </p:nvSpPr>
        <p:spPr bwMode="auto">
          <a:xfrm>
            <a:off x="5208104" y="3616548"/>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0000FF"/>
                </a:solidFill>
              </a:rPr>
              <a:t>H = 0</a:t>
            </a:r>
          </a:p>
        </p:txBody>
      </p:sp>
      <p:sp>
        <p:nvSpPr>
          <p:cNvPr id="59" name="Rectangle 51"/>
          <p:cNvSpPr>
            <a:spLocks noChangeArrowheads="1"/>
          </p:cNvSpPr>
          <p:nvPr/>
        </p:nvSpPr>
        <p:spPr bwMode="auto">
          <a:xfrm>
            <a:off x="7622858" y="3608380"/>
            <a:ext cx="836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0000FF"/>
                </a:solidFill>
              </a:rPr>
              <a:t>H &gt; 0</a:t>
            </a:r>
          </a:p>
        </p:txBody>
      </p:sp>
      <p:sp>
        <p:nvSpPr>
          <p:cNvPr id="60" name="AutoShape 64"/>
          <p:cNvSpPr>
            <a:spLocks noChangeArrowheads="1"/>
          </p:cNvSpPr>
          <p:nvPr/>
        </p:nvSpPr>
        <p:spPr bwMode="auto">
          <a:xfrm>
            <a:off x="7666514" y="3352761"/>
            <a:ext cx="749300" cy="360363"/>
          </a:xfrm>
          <a:prstGeom prst="rightArrow">
            <a:avLst>
              <a:gd name="adj1" fmla="val 50000"/>
              <a:gd name="adj2" fmla="val 51982"/>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329095104"/>
              </p:ext>
            </p:extLst>
          </p:nvPr>
        </p:nvGraphicFramePr>
        <p:xfrm>
          <a:off x="136525" y="3552376"/>
          <a:ext cx="2225675" cy="615950"/>
        </p:xfrm>
        <a:graphic>
          <a:graphicData uri="http://schemas.openxmlformats.org/presentationml/2006/ole">
            <mc:AlternateContent xmlns:mc="http://schemas.openxmlformats.org/markup-compatibility/2006">
              <mc:Choice xmlns:v="urn:schemas-microsoft-com:vml" Requires="v">
                <p:oleObj spid="_x0000_s255232" name="数式" r:id="rId4" imgW="825480" imgH="228600" progId="Equation.3">
                  <p:embed/>
                </p:oleObj>
              </mc:Choice>
              <mc:Fallback>
                <p:oleObj name="数式" r:id="rId4" imgW="825480" imgH="228600" progId="Equation.3">
                  <p:embed/>
                  <p:pic>
                    <p:nvPicPr>
                      <p:cNvPr id="0" name="Object 11"/>
                      <p:cNvPicPr>
                        <a:picLocks noChangeAspect="1" noChangeArrowheads="1"/>
                      </p:cNvPicPr>
                      <p:nvPr/>
                    </p:nvPicPr>
                    <p:blipFill>
                      <a:blip r:embed="rId5"/>
                      <a:srcRect/>
                      <a:stretch>
                        <a:fillRect/>
                      </a:stretch>
                    </p:blipFill>
                    <p:spPr bwMode="auto">
                      <a:xfrm>
                        <a:off x="136525" y="3552376"/>
                        <a:ext cx="222567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正方形/長方形 4"/>
          <p:cNvSpPr/>
          <p:nvPr/>
        </p:nvSpPr>
        <p:spPr>
          <a:xfrm>
            <a:off x="39688" y="4489686"/>
            <a:ext cx="6477226" cy="1772793"/>
          </a:xfrm>
          <a:prstGeom prst="rect">
            <a:avLst/>
          </a:prstGeom>
        </p:spPr>
        <p:txBody>
          <a:bodyPr wrap="square">
            <a:spAutoFit/>
          </a:bodyPr>
          <a:lstStyle/>
          <a:p>
            <a:pPr algn="just" eaLnBrk="1" hangingPunct="1">
              <a:lnSpc>
                <a:spcPct val="130000"/>
              </a:lnSpc>
            </a:pPr>
            <a:r>
              <a:rPr lang="ja-JP" altLang="en-US" sz="2800" dirty="0"/>
              <a:t>比例係数の</a:t>
            </a:r>
            <a:r>
              <a:rPr lang="en-US" altLang="ja-JP" sz="2800" i="1" dirty="0">
                <a:latin typeface="Symbol" pitchFamily="18" charset="2"/>
              </a:rPr>
              <a:t>m</a:t>
            </a:r>
            <a:r>
              <a:rPr lang="en-US" altLang="ja-JP" sz="2800" i="1" baseline="-25000" dirty="0"/>
              <a:t>0</a:t>
            </a:r>
            <a:r>
              <a:rPr lang="en-US" altLang="ja-JP" sz="2800" i="1" dirty="0">
                <a:latin typeface="Symbol" pitchFamily="18" charset="2"/>
              </a:rPr>
              <a:t>c</a:t>
            </a:r>
            <a:r>
              <a:rPr lang="en-US" altLang="ja-JP" sz="2800" i="1" baseline="-25000" dirty="0"/>
              <a:t>m</a:t>
            </a:r>
            <a:r>
              <a:rPr lang="ja-JP" altLang="en-US" sz="2800" dirty="0"/>
              <a:t>を磁化率と呼ぶ</a:t>
            </a:r>
            <a:r>
              <a:rPr lang="ja-JP" altLang="en-US" sz="2800" dirty="0" smtClean="0"/>
              <a:t>。</a:t>
            </a:r>
            <a:endParaRPr lang="en-US" altLang="ja-JP" sz="2800" dirty="0" smtClean="0"/>
          </a:p>
          <a:p>
            <a:pPr algn="just" eaLnBrk="1" hangingPunct="1">
              <a:lnSpc>
                <a:spcPct val="130000"/>
              </a:lnSpc>
            </a:pPr>
            <a:r>
              <a:rPr lang="ja-JP" altLang="en-US" sz="2800" dirty="0" smtClean="0"/>
              <a:t>熱揺らぎは温度に比例するため、磁化率は温度に反比例：キュリーの法則</a:t>
            </a:r>
            <a:endParaRPr lang="ja-JP" altLang="en-US" sz="2800" dirty="0"/>
          </a:p>
        </p:txBody>
      </p:sp>
      <p:sp>
        <p:nvSpPr>
          <p:cNvPr id="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2870631102"/>
              </p:ext>
            </p:extLst>
          </p:nvPr>
        </p:nvGraphicFramePr>
        <p:xfrm>
          <a:off x="6855278" y="4379358"/>
          <a:ext cx="1937431" cy="1491235"/>
        </p:xfrm>
        <a:graphic>
          <a:graphicData uri="http://schemas.openxmlformats.org/presentationml/2006/ole">
            <mc:AlternateContent xmlns:mc="http://schemas.openxmlformats.org/markup-compatibility/2006">
              <mc:Choice xmlns:v="urn:schemas-microsoft-com:vml" Requires="v">
                <p:oleObj spid="_x0000_s255233" name="数式" r:id="rId6" imgW="507780" imgH="393529" progId="Equation.3">
                  <p:embed/>
                </p:oleObj>
              </mc:Choice>
              <mc:Fallback>
                <p:oleObj name="数式" r:id="rId6" imgW="507780" imgH="393529"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5278" y="4379358"/>
                        <a:ext cx="1937431" cy="1491235"/>
                      </a:xfrm>
                      <a:prstGeom prst="rect">
                        <a:avLst/>
                      </a:prstGeom>
                      <a:noFill/>
                    </p:spPr>
                  </p:pic>
                </p:oleObj>
              </mc:Fallback>
            </mc:AlternateContent>
          </a:graphicData>
        </a:graphic>
      </p:graphicFrame>
      <p:sp>
        <p:nvSpPr>
          <p:cNvPr id="61" name="Rectangle 51"/>
          <p:cNvSpPr>
            <a:spLocks noChangeArrowheads="1"/>
          </p:cNvSpPr>
          <p:nvPr/>
        </p:nvSpPr>
        <p:spPr bwMode="auto">
          <a:xfrm>
            <a:off x="6989196" y="5865604"/>
            <a:ext cx="14702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dirty="0" smtClean="0"/>
              <a:t>C</a:t>
            </a:r>
            <a:r>
              <a:rPr lang="en-US" altLang="ja-JP" sz="2800" dirty="0" smtClean="0"/>
              <a:t> : </a:t>
            </a:r>
            <a:r>
              <a:rPr lang="ja-JP" altLang="en-US" sz="2800" dirty="0" smtClean="0"/>
              <a:t>定数</a:t>
            </a:r>
            <a:endParaRPr lang="en-US" altLang="ja-JP" sz="2800" dirty="0"/>
          </a:p>
        </p:txBody>
      </p:sp>
      <p:grpSp>
        <p:nvGrpSpPr>
          <p:cNvPr id="36" name="グループ化 35"/>
          <p:cNvGrpSpPr/>
          <p:nvPr/>
        </p:nvGrpSpPr>
        <p:grpSpPr>
          <a:xfrm rot="600000">
            <a:off x="5541552" y="2946962"/>
            <a:ext cx="558233" cy="508000"/>
            <a:chOff x="5958681" y="4250200"/>
            <a:chExt cx="558233" cy="508000"/>
          </a:xfrm>
        </p:grpSpPr>
        <p:sp>
          <p:nvSpPr>
            <p:cNvPr id="37"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円/楕円 37"/>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0" name="グループ化 39"/>
          <p:cNvGrpSpPr/>
          <p:nvPr/>
        </p:nvGrpSpPr>
        <p:grpSpPr>
          <a:xfrm rot="1800000">
            <a:off x="5069461" y="2917754"/>
            <a:ext cx="558233" cy="508000"/>
            <a:chOff x="5958681" y="4250200"/>
            <a:chExt cx="558233" cy="508000"/>
          </a:xfrm>
        </p:grpSpPr>
        <p:sp>
          <p:nvSpPr>
            <p:cNvPr id="41"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円/楕円 41"/>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5" name="グループ化 44"/>
          <p:cNvGrpSpPr/>
          <p:nvPr/>
        </p:nvGrpSpPr>
        <p:grpSpPr>
          <a:xfrm rot="4200000">
            <a:off x="6113859" y="3008480"/>
            <a:ext cx="558233" cy="508000"/>
            <a:chOff x="5958681" y="4250200"/>
            <a:chExt cx="558233" cy="508000"/>
          </a:xfrm>
        </p:grpSpPr>
        <p:sp>
          <p:nvSpPr>
            <p:cNvPr id="48"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円/楕円 50"/>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3" name="グループ化 62"/>
          <p:cNvGrpSpPr/>
          <p:nvPr/>
        </p:nvGrpSpPr>
        <p:grpSpPr>
          <a:xfrm rot="7800000">
            <a:off x="4778579" y="2576281"/>
            <a:ext cx="558233" cy="508000"/>
            <a:chOff x="5958681" y="4250200"/>
            <a:chExt cx="558233" cy="508000"/>
          </a:xfrm>
        </p:grpSpPr>
        <p:sp>
          <p:nvSpPr>
            <p:cNvPr id="64"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円/楕円 64"/>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7" name="グループ化 66"/>
          <p:cNvGrpSpPr/>
          <p:nvPr/>
        </p:nvGrpSpPr>
        <p:grpSpPr>
          <a:xfrm rot="12600000">
            <a:off x="4602102" y="3059125"/>
            <a:ext cx="558233" cy="508000"/>
            <a:chOff x="5958681" y="4250200"/>
            <a:chExt cx="558233" cy="508000"/>
          </a:xfrm>
        </p:grpSpPr>
        <p:sp>
          <p:nvSpPr>
            <p:cNvPr id="68"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円/楕円 68"/>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1" name="グループ化 70"/>
          <p:cNvGrpSpPr/>
          <p:nvPr/>
        </p:nvGrpSpPr>
        <p:grpSpPr>
          <a:xfrm rot="16800000">
            <a:off x="5820801" y="2515780"/>
            <a:ext cx="558233" cy="508000"/>
            <a:chOff x="5958681" y="4250200"/>
            <a:chExt cx="558233" cy="508000"/>
          </a:xfrm>
        </p:grpSpPr>
        <p:sp>
          <p:nvSpPr>
            <p:cNvPr id="72"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円/楕円 72"/>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5" name="グループ化 74"/>
          <p:cNvGrpSpPr/>
          <p:nvPr/>
        </p:nvGrpSpPr>
        <p:grpSpPr>
          <a:xfrm rot="20400000">
            <a:off x="5261259" y="2432636"/>
            <a:ext cx="558233" cy="508000"/>
            <a:chOff x="5958681" y="4250200"/>
            <a:chExt cx="558233" cy="508000"/>
          </a:xfrm>
        </p:grpSpPr>
        <p:sp>
          <p:nvSpPr>
            <p:cNvPr id="76"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円/楕円 76"/>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9" name="グループ化 78"/>
          <p:cNvGrpSpPr/>
          <p:nvPr/>
        </p:nvGrpSpPr>
        <p:grpSpPr>
          <a:xfrm rot="4800000">
            <a:off x="8391648" y="2380613"/>
            <a:ext cx="558233" cy="508000"/>
            <a:chOff x="5958681" y="4250200"/>
            <a:chExt cx="558233" cy="508000"/>
          </a:xfrm>
        </p:grpSpPr>
        <p:sp>
          <p:nvSpPr>
            <p:cNvPr id="80"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円/楕円 80"/>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3" name="グループ化 82"/>
          <p:cNvGrpSpPr/>
          <p:nvPr/>
        </p:nvGrpSpPr>
        <p:grpSpPr>
          <a:xfrm rot="8700000">
            <a:off x="7414792" y="2885764"/>
            <a:ext cx="558233" cy="508000"/>
            <a:chOff x="5958681" y="4250200"/>
            <a:chExt cx="558233" cy="508000"/>
          </a:xfrm>
        </p:grpSpPr>
        <p:sp>
          <p:nvSpPr>
            <p:cNvPr id="84"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円/楕円 84"/>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7" name="グループ化 86"/>
          <p:cNvGrpSpPr/>
          <p:nvPr/>
        </p:nvGrpSpPr>
        <p:grpSpPr>
          <a:xfrm rot="1800000">
            <a:off x="7956110" y="2176600"/>
            <a:ext cx="558233" cy="508000"/>
            <a:chOff x="5958681" y="4250200"/>
            <a:chExt cx="558233" cy="508000"/>
          </a:xfrm>
        </p:grpSpPr>
        <p:sp>
          <p:nvSpPr>
            <p:cNvPr id="88"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円/楕円 88"/>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1" name="グループ化 90"/>
          <p:cNvGrpSpPr/>
          <p:nvPr/>
        </p:nvGrpSpPr>
        <p:grpSpPr>
          <a:xfrm rot="4200000">
            <a:off x="7499575" y="2288972"/>
            <a:ext cx="558233" cy="508000"/>
            <a:chOff x="5958681" y="4250200"/>
            <a:chExt cx="558233" cy="508000"/>
          </a:xfrm>
        </p:grpSpPr>
        <p:sp>
          <p:nvSpPr>
            <p:cNvPr id="92"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円/楕円 92"/>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5" name="グループ化 94"/>
          <p:cNvGrpSpPr/>
          <p:nvPr/>
        </p:nvGrpSpPr>
        <p:grpSpPr>
          <a:xfrm rot="7200000">
            <a:off x="7760596" y="2688590"/>
            <a:ext cx="558233" cy="508000"/>
            <a:chOff x="5958681" y="4250200"/>
            <a:chExt cx="558233" cy="508000"/>
          </a:xfrm>
        </p:grpSpPr>
        <p:sp>
          <p:nvSpPr>
            <p:cNvPr id="96"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円/楕円 96"/>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9" name="グループ化 98"/>
          <p:cNvGrpSpPr/>
          <p:nvPr/>
        </p:nvGrpSpPr>
        <p:grpSpPr>
          <a:xfrm rot="2700000">
            <a:off x="7045992" y="2670314"/>
            <a:ext cx="558233" cy="508000"/>
            <a:chOff x="5958681" y="4250200"/>
            <a:chExt cx="558233" cy="508000"/>
          </a:xfrm>
        </p:grpSpPr>
        <p:sp>
          <p:nvSpPr>
            <p:cNvPr id="100"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円/楕円 100"/>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3" name="グループ化 102"/>
          <p:cNvGrpSpPr/>
          <p:nvPr/>
        </p:nvGrpSpPr>
        <p:grpSpPr>
          <a:xfrm rot="3600000">
            <a:off x="8205850" y="2842814"/>
            <a:ext cx="558233" cy="508000"/>
            <a:chOff x="5958681" y="4250200"/>
            <a:chExt cx="558233" cy="508000"/>
          </a:xfrm>
        </p:grpSpPr>
        <p:sp>
          <p:nvSpPr>
            <p:cNvPr id="104"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円/楕円 104"/>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extLst>
      <p:ext uri="{BB962C8B-B14F-4D97-AF65-F5344CB8AC3E}">
        <p14:creationId xmlns:p14="http://schemas.microsoft.com/office/powerpoint/2010/main" val="3442245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17</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a:solidFill>
                  <a:schemeClr val="bg1"/>
                </a:solidFill>
              </a:rPr>
              <a:t>強</a:t>
            </a:r>
            <a:r>
              <a:rPr lang="ja-JP" altLang="en-US" sz="3600" dirty="0" smtClean="0">
                <a:solidFill>
                  <a:schemeClr val="bg1"/>
                </a:solidFill>
              </a:rPr>
              <a:t>磁性体</a:t>
            </a:r>
            <a:endParaRPr lang="en-US" altLang="ja-JP" sz="3600" dirty="0">
              <a:solidFill>
                <a:schemeClr val="bg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8"/>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4249811679"/>
              </p:ext>
            </p:extLst>
          </p:nvPr>
        </p:nvGraphicFramePr>
        <p:xfrm>
          <a:off x="4998910" y="5272124"/>
          <a:ext cx="2281237" cy="1190625"/>
        </p:xfrm>
        <a:graphic>
          <a:graphicData uri="http://schemas.openxmlformats.org/presentationml/2006/ole">
            <mc:AlternateContent xmlns:mc="http://schemas.openxmlformats.org/markup-compatibility/2006">
              <mc:Choice xmlns:v="urn:schemas-microsoft-com:vml" Requires="v">
                <p:oleObj spid="_x0000_s258174" name="数式" r:id="rId4" imgW="749160" imgH="393480" progId="Equation.3">
                  <p:embed/>
                </p:oleObj>
              </mc:Choice>
              <mc:Fallback>
                <p:oleObj name="数式" r:id="rId4" imgW="749160" imgH="393480" progId="Equation.3">
                  <p:embed/>
                  <p:pic>
                    <p:nvPicPr>
                      <p:cNvPr id="0" name=""/>
                      <p:cNvPicPr>
                        <a:picLocks noChangeAspect="1" noChangeArrowheads="1"/>
                      </p:cNvPicPr>
                      <p:nvPr/>
                    </p:nvPicPr>
                    <p:blipFill>
                      <a:blip r:embed="rId5"/>
                      <a:srcRect/>
                      <a:stretch>
                        <a:fillRect/>
                      </a:stretch>
                    </p:blipFill>
                    <p:spPr bwMode="auto">
                      <a:xfrm>
                        <a:off x="4998910" y="5272124"/>
                        <a:ext cx="2281237" cy="1190625"/>
                      </a:xfrm>
                      <a:prstGeom prst="rect">
                        <a:avLst/>
                      </a:prstGeom>
                      <a:noFill/>
                    </p:spPr>
                  </p:pic>
                </p:oleObj>
              </mc:Fallback>
            </mc:AlternateContent>
          </a:graphicData>
        </a:graphic>
      </p:graphicFrame>
      <p:sp>
        <p:nvSpPr>
          <p:cNvPr id="61" name="Rectangle 51"/>
          <p:cNvSpPr>
            <a:spLocks noChangeArrowheads="1"/>
          </p:cNvSpPr>
          <p:nvPr/>
        </p:nvSpPr>
        <p:spPr bwMode="auto">
          <a:xfrm>
            <a:off x="7377696" y="5605827"/>
            <a:ext cx="14702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i="1" dirty="0" smtClean="0"/>
              <a:t>C</a:t>
            </a:r>
            <a:r>
              <a:rPr lang="en-US" altLang="ja-JP" sz="2800" dirty="0" smtClean="0"/>
              <a:t> : </a:t>
            </a:r>
            <a:r>
              <a:rPr lang="ja-JP" altLang="en-US" sz="2800" dirty="0" smtClean="0"/>
              <a:t>定数</a:t>
            </a:r>
            <a:endParaRPr lang="en-US" altLang="ja-JP" sz="2800" dirty="0"/>
          </a:p>
        </p:txBody>
      </p:sp>
      <p:sp>
        <p:nvSpPr>
          <p:cNvPr id="45" name="Text Box 5"/>
          <p:cNvSpPr txBox="1">
            <a:spLocks noChangeArrowheads="1"/>
          </p:cNvSpPr>
          <p:nvPr/>
        </p:nvSpPr>
        <p:spPr bwMode="auto">
          <a:xfrm>
            <a:off x="0" y="654861"/>
            <a:ext cx="8929687" cy="5373779"/>
          </a:xfrm>
          <a:prstGeom prst="rect">
            <a:avLst/>
          </a:prstGeom>
          <a:noFill/>
          <a:ln>
            <a:noFill/>
          </a:ln>
        </p:spPr>
        <p:txBody>
          <a:bodyPr>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30000"/>
              </a:lnSpc>
            </a:pPr>
            <a:r>
              <a:rPr lang="ja-JP" altLang="en-US" sz="2800" dirty="0" smtClean="0"/>
              <a:t>外部磁界</a:t>
            </a:r>
            <a:r>
              <a:rPr lang="en-US" altLang="ja-JP" sz="2800" i="1" dirty="0"/>
              <a:t>H</a:t>
            </a:r>
            <a:r>
              <a:rPr lang="ja-JP" altLang="en-US" sz="2800" dirty="0"/>
              <a:t>を加えなくても、磁気モーメントが一方向に揃う。</a:t>
            </a:r>
            <a:r>
              <a:rPr lang="en-US" altLang="ja-JP" sz="2800" dirty="0"/>
              <a:t>=</a:t>
            </a:r>
            <a:r>
              <a:rPr lang="ja-JP" altLang="en-US" sz="2800" dirty="0"/>
              <a:t>自発磁化。磁化が大きい</a:t>
            </a:r>
            <a:r>
              <a:rPr lang="ja-JP" altLang="en-US" sz="2800" dirty="0" smtClean="0"/>
              <a:t>。磁気モーメント間に“交換相互作用”と呼ばれる強力な相互作用が働いて磁気モーメントの向きを</a:t>
            </a:r>
            <a:r>
              <a:rPr lang="ja-JP" altLang="en-US" sz="2800" dirty="0"/>
              <a:t>揃える</a:t>
            </a:r>
            <a:r>
              <a:rPr lang="ja-JP" altLang="en-US" sz="2800" dirty="0" smtClean="0"/>
              <a:t>。</a:t>
            </a:r>
            <a:endParaRPr lang="ja-JP" altLang="en-US" sz="2800" dirty="0"/>
          </a:p>
          <a:p>
            <a:pPr algn="just" eaLnBrk="1" hangingPunct="1">
              <a:lnSpc>
                <a:spcPct val="130000"/>
              </a:lnSpc>
            </a:pPr>
            <a:endParaRPr lang="ja-JP" altLang="en-US" sz="2800" dirty="0"/>
          </a:p>
          <a:p>
            <a:pPr algn="just" eaLnBrk="1" hangingPunct="1">
              <a:lnSpc>
                <a:spcPct val="130000"/>
              </a:lnSpc>
            </a:pPr>
            <a:r>
              <a:rPr lang="ja-JP" altLang="en-US" sz="2400" dirty="0"/>
              <a:t>温度を上げていくと磁気モーメントの向きが熱揺らぎでばらつき、常</a:t>
            </a:r>
            <a:r>
              <a:rPr lang="ja-JP" altLang="en-US" sz="2400" dirty="0" smtClean="0"/>
              <a:t>磁性になる。</a:t>
            </a:r>
            <a:r>
              <a:rPr lang="ja-JP" altLang="en-US" sz="2400" dirty="0"/>
              <a:t>磁石でなくなる</a:t>
            </a:r>
            <a:r>
              <a:rPr lang="ja-JP" altLang="en-US" sz="2400" dirty="0" smtClean="0"/>
              <a:t>。強</a:t>
            </a:r>
            <a:r>
              <a:rPr lang="ja-JP" altLang="en-US" sz="2400" dirty="0"/>
              <a:t>磁性⇒常磁性</a:t>
            </a:r>
            <a:r>
              <a:rPr lang="ja-JP" altLang="en-US" sz="2400" dirty="0" smtClean="0"/>
              <a:t>に転移</a:t>
            </a:r>
            <a:r>
              <a:rPr lang="ja-JP" altLang="en-US" sz="2400" dirty="0"/>
              <a:t>する</a:t>
            </a:r>
            <a:r>
              <a:rPr lang="ja-JP" altLang="en-US" sz="2400" dirty="0" smtClean="0"/>
              <a:t>温度</a:t>
            </a:r>
            <a:r>
              <a:rPr lang="ja-JP" altLang="en-US" sz="2400" dirty="0"/>
              <a:t>をキュリー</a:t>
            </a:r>
            <a:r>
              <a:rPr lang="ja-JP" altLang="en-US" sz="2400" dirty="0" smtClean="0"/>
              <a:t>温度</a:t>
            </a:r>
            <a:r>
              <a:rPr lang="en-US" altLang="ja-JP" sz="2400" i="1" dirty="0" smtClean="0"/>
              <a:t>T</a:t>
            </a:r>
            <a:r>
              <a:rPr lang="en-US" altLang="ja-JP" sz="2400" i="1" baseline="-25000" dirty="0" smtClean="0"/>
              <a:t>c</a:t>
            </a:r>
            <a:r>
              <a:rPr lang="ja-JP" altLang="en-US" sz="2400" dirty="0" smtClean="0"/>
              <a:t>と</a:t>
            </a:r>
            <a:r>
              <a:rPr lang="ja-JP" altLang="en-US" sz="2400" dirty="0"/>
              <a:t>呼ぶ</a:t>
            </a:r>
            <a:r>
              <a:rPr lang="ja-JP" altLang="en-US" sz="2400" dirty="0" smtClean="0"/>
              <a:t>。</a:t>
            </a:r>
            <a:r>
              <a:rPr lang="ja-JP" altLang="en-US" sz="2400" dirty="0" smtClean="0"/>
              <a:t>常磁性領域</a:t>
            </a:r>
            <a:r>
              <a:rPr lang="en-US" altLang="ja-JP" sz="2400" dirty="0" smtClean="0"/>
              <a:t>(</a:t>
            </a:r>
            <a:r>
              <a:rPr lang="en-US" altLang="ja-JP" sz="2400" i="1" dirty="0" smtClean="0"/>
              <a:t>T </a:t>
            </a:r>
            <a:r>
              <a:rPr lang="en-US" altLang="ja-JP" sz="2400" dirty="0" smtClean="0"/>
              <a:t>&gt; </a:t>
            </a:r>
            <a:r>
              <a:rPr lang="en-US" altLang="ja-JP" sz="2400" i="1" dirty="0" smtClean="0"/>
              <a:t>T</a:t>
            </a:r>
            <a:r>
              <a:rPr lang="en-US" altLang="ja-JP" sz="2400" i="1" baseline="-25000" dirty="0" smtClean="0"/>
              <a:t>c</a:t>
            </a:r>
            <a:r>
              <a:rPr lang="en-US" altLang="ja-JP" sz="2400" dirty="0" smtClean="0"/>
              <a:t>)</a:t>
            </a:r>
            <a:r>
              <a:rPr lang="ja-JP" altLang="en-US" sz="2400" dirty="0" smtClean="0"/>
              <a:t>の磁化率</a:t>
            </a:r>
            <a:r>
              <a:rPr lang="en-US" altLang="ja-JP" sz="2400" i="1" dirty="0">
                <a:latin typeface="Symbol" pitchFamily="18" charset="2"/>
              </a:rPr>
              <a:t>c</a:t>
            </a:r>
            <a:r>
              <a:rPr lang="en-US" altLang="ja-JP" sz="2400" i="1" baseline="-25000" dirty="0"/>
              <a:t>m</a:t>
            </a:r>
            <a:r>
              <a:rPr lang="ja-JP" altLang="en-US" sz="2400" dirty="0" smtClean="0"/>
              <a:t>の温度依存性をキュリーワイスの法則と呼ぶ。</a:t>
            </a:r>
            <a:r>
              <a:rPr lang="en-US" altLang="ja-JP" sz="2400" i="1" dirty="0" smtClean="0"/>
              <a:t>T</a:t>
            </a:r>
            <a:r>
              <a:rPr lang="ja-JP" altLang="en-US" sz="2400" dirty="0" smtClean="0"/>
              <a:t>→</a:t>
            </a:r>
            <a:r>
              <a:rPr lang="en-US" altLang="ja-JP" sz="2400" i="1" dirty="0" smtClean="0"/>
              <a:t>T</a:t>
            </a:r>
            <a:r>
              <a:rPr lang="en-US" altLang="ja-JP" sz="2400" i="1" baseline="-25000" dirty="0" smtClean="0"/>
              <a:t>c</a:t>
            </a:r>
            <a:r>
              <a:rPr lang="ja-JP" altLang="en-US" sz="2400" dirty="0" smtClean="0"/>
              <a:t>の極限で磁化率が発散</a:t>
            </a:r>
            <a:r>
              <a:rPr lang="en-US" altLang="ja-JP" sz="2400" dirty="0" smtClean="0"/>
              <a:t>=</a:t>
            </a:r>
            <a:r>
              <a:rPr lang="ja-JP" altLang="en-US" sz="2400" dirty="0" smtClean="0"/>
              <a:t>強磁性に転移。</a:t>
            </a:r>
            <a:endParaRPr lang="en-US" altLang="ja-JP" sz="2400" dirty="0"/>
          </a:p>
        </p:txBody>
      </p:sp>
      <p:grpSp>
        <p:nvGrpSpPr>
          <p:cNvPr id="29" name="グループ化 28"/>
          <p:cNvGrpSpPr/>
          <p:nvPr/>
        </p:nvGrpSpPr>
        <p:grpSpPr>
          <a:xfrm>
            <a:off x="5416918" y="2307432"/>
            <a:ext cx="558233" cy="508000"/>
            <a:chOff x="5958681" y="4250200"/>
            <a:chExt cx="558233" cy="508000"/>
          </a:xfrm>
        </p:grpSpPr>
        <p:sp>
          <p:nvSpPr>
            <p:cNvPr id="30"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円/楕円 30"/>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6" name="グループ化 45"/>
          <p:cNvGrpSpPr/>
          <p:nvPr/>
        </p:nvGrpSpPr>
        <p:grpSpPr>
          <a:xfrm>
            <a:off x="6011464" y="2310693"/>
            <a:ext cx="558233" cy="508000"/>
            <a:chOff x="5958681" y="4250200"/>
            <a:chExt cx="558233" cy="508000"/>
          </a:xfrm>
        </p:grpSpPr>
        <p:sp>
          <p:nvSpPr>
            <p:cNvPr id="47"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円/楕円 47"/>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0" name="グループ化 49"/>
          <p:cNvGrpSpPr/>
          <p:nvPr/>
        </p:nvGrpSpPr>
        <p:grpSpPr>
          <a:xfrm>
            <a:off x="6611129" y="2303021"/>
            <a:ext cx="558233" cy="508000"/>
            <a:chOff x="5958681" y="4250200"/>
            <a:chExt cx="558233" cy="508000"/>
          </a:xfrm>
        </p:grpSpPr>
        <p:sp>
          <p:nvSpPr>
            <p:cNvPr id="51"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円/楕円 51"/>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4" name="グループ化 53"/>
          <p:cNvGrpSpPr/>
          <p:nvPr/>
        </p:nvGrpSpPr>
        <p:grpSpPr>
          <a:xfrm>
            <a:off x="7220375" y="2310693"/>
            <a:ext cx="558233" cy="508000"/>
            <a:chOff x="5958681" y="4250200"/>
            <a:chExt cx="558233" cy="508000"/>
          </a:xfrm>
        </p:grpSpPr>
        <p:sp>
          <p:nvSpPr>
            <p:cNvPr id="55"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円/楕円 55"/>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8" name="グループ化 57"/>
          <p:cNvGrpSpPr/>
          <p:nvPr/>
        </p:nvGrpSpPr>
        <p:grpSpPr>
          <a:xfrm>
            <a:off x="7822831" y="2304142"/>
            <a:ext cx="558233" cy="508000"/>
            <a:chOff x="5958681" y="4250200"/>
            <a:chExt cx="558233" cy="508000"/>
          </a:xfrm>
        </p:grpSpPr>
        <p:sp>
          <p:nvSpPr>
            <p:cNvPr id="59"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円/楕円 59"/>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3" name="グループ化 62"/>
          <p:cNvGrpSpPr/>
          <p:nvPr/>
        </p:nvGrpSpPr>
        <p:grpSpPr>
          <a:xfrm>
            <a:off x="8403516" y="2306636"/>
            <a:ext cx="558233" cy="508000"/>
            <a:chOff x="5958681" y="4250200"/>
            <a:chExt cx="558233" cy="508000"/>
          </a:xfrm>
        </p:grpSpPr>
        <p:sp>
          <p:nvSpPr>
            <p:cNvPr id="64"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円/楕円 64"/>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7" name="グループ化 66"/>
          <p:cNvGrpSpPr/>
          <p:nvPr/>
        </p:nvGrpSpPr>
        <p:grpSpPr>
          <a:xfrm>
            <a:off x="5424178" y="2822682"/>
            <a:ext cx="558233" cy="508000"/>
            <a:chOff x="5958681" y="4250200"/>
            <a:chExt cx="558233" cy="508000"/>
          </a:xfrm>
        </p:grpSpPr>
        <p:sp>
          <p:nvSpPr>
            <p:cNvPr id="68"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円/楕円 68"/>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1" name="グループ化 70"/>
          <p:cNvGrpSpPr/>
          <p:nvPr/>
        </p:nvGrpSpPr>
        <p:grpSpPr>
          <a:xfrm>
            <a:off x="6018724" y="2825943"/>
            <a:ext cx="558233" cy="508000"/>
            <a:chOff x="5958681" y="4250200"/>
            <a:chExt cx="558233" cy="508000"/>
          </a:xfrm>
        </p:grpSpPr>
        <p:sp>
          <p:nvSpPr>
            <p:cNvPr id="72"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円/楕円 72"/>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5" name="グループ化 74"/>
          <p:cNvGrpSpPr/>
          <p:nvPr/>
        </p:nvGrpSpPr>
        <p:grpSpPr>
          <a:xfrm>
            <a:off x="6618389" y="2818271"/>
            <a:ext cx="558233" cy="508000"/>
            <a:chOff x="5958681" y="4250200"/>
            <a:chExt cx="558233" cy="508000"/>
          </a:xfrm>
        </p:grpSpPr>
        <p:sp>
          <p:nvSpPr>
            <p:cNvPr id="76"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円/楕円 76"/>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9" name="グループ化 78"/>
          <p:cNvGrpSpPr/>
          <p:nvPr/>
        </p:nvGrpSpPr>
        <p:grpSpPr>
          <a:xfrm>
            <a:off x="7227635" y="2825943"/>
            <a:ext cx="558233" cy="508000"/>
            <a:chOff x="5958681" y="4250200"/>
            <a:chExt cx="558233" cy="508000"/>
          </a:xfrm>
        </p:grpSpPr>
        <p:sp>
          <p:nvSpPr>
            <p:cNvPr id="80"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円/楕円 80"/>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3" name="グループ化 82"/>
          <p:cNvGrpSpPr/>
          <p:nvPr/>
        </p:nvGrpSpPr>
        <p:grpSpPr>
          <a:xfrm>
            <a:off x="7830091" y="2819392"/>
            <a:ext cx="558233" cy="508000"/>
            <a:chOff x="5958681" y="4250200"/>
            <a:chExt cx="558233" cy="508000"/>
          </a:xfrm>
        </p:grpSpPr>
        <p:sp>
          <p:nvSpPr>
            <p:cNvPr id="84"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円/楕円 84"/>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7" name="グループ化 86"/>
          <p:cNvGrpSpPr/>
          <p:nvPr/>
        </p:nvGrpSpPr>
        <p:grpSpPr>
          <a:xfrm>
            <a:off x="8410776" y="2821886"/>
            <a:ext cx="558233" cy="508000"/>
            <a:chOff x="5958681" y="4250200"/>
            <a:chExt cx="558233" cy="508000"/>
          </a:xfrm>
        </p:grpSpPr>
        <p:sp>
          <p:nvSpPr>
            <p:cNvPr id="88" name="Line 41"/>
            <p:cNvSpPr>
              <a:spLocks noChangeShapeType="1"/>
            </p:cNvSpPr>
            <p:nvPr/>
          </p:nvSpPr>
          <p:spPr bwMode="auto">
            <a:xfrm flipH="1" flipV="1">
              <a:off x="6241423" y="4250200"/>
              <a:ext cx="0" cy="508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円/楕円 88"/>
            <p:cNvSpPr/>
            <p:nvPr/>
          </p:nvSpPr>
          <p:spPr>
            <a:xfrm>
              <a:off x="5958681" y="4489686"/>
              <a:ext cx="558233" cy="1539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Line 41"/>
            <p:cNvSpPr>
              <a:spLocks noChangeShapeType="1"/>
            </p:cNvSpPr>
            <p:nvPr/>
          </p:nvSpPr>
          <p:spPr bwMode="auto">
            <a:xfrm flipV="1">
              <a:off x="6179741" y="4648419"/>
              <a:ext cx="2762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extLst>
      <p:ext uri="{BB962C8B-B14F-4D97-AF65-F5344CB8AC3E}">
        <p14:creationId xmlns:p14="http://schemas.microsoft.com/office/powerpoint/2010/main" val="2862986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18</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a:solidFill>
                  <a:schemeClr val="bg1"/>
                </a:solidFill>
              </a:rPr>
              <a:t>強</a:t>
            </a:r>
            <a:r>
              <a:rPr lang="ja-JP" altLang="en-US" sz="3600" dirty="0" smtClean="0">
                <a:solidFill>
                  <a:schemeClr val="bg1"/>
                </a:solidFill>
              </a:rPr>
              <a:t>磁性体の例</a:t>
            </a:r>
            <a:endParaRPr lang="en-US" altLang="ja-JP" sz="3600" dirty="0">
              <a:solidFill>
                <a:schemeClr val="bg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8"/>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5" name="Text Box 5"/>
          <p:cNvSpPr txBox="1">
            <a:spLocks noChangeArrowheads="1"/>
          </p:cNvSpPr>
          <p:nvPr/>
        </p:nvSpPr>
        <p:spPr bwMode="auto">
          <a:xfrm>
            <a:off x="-14514" y="707574"/>
            <a:ext cx="9144000" cy="652486"/>
          </a:xfrm>
          <a:prstGeom prst="rect">
            <a:avLst/>
          </a:prstGeom>
          <a:noFill/>
          <a:ln>
            <a:noFill/>
          </a:ln>
        </p:spPr>
        <p:txBody>
          <a:bodyPr wrap="square">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30000"/>
              </a:lnSpc>
            </a:pPr>
            <a:r>
              <a:rPr lang="ja-JP" altLang="en-US" sz="2800" dirty="0" smtClean="0"/>
              <a:t>室温で強磁性を示す単体は</a:t>
            </a:r>
            <a:r>
              <a:rPr lang="en-US" altLang="ja-JP" sz="2800" dirty="0" smtClean="0"/>
              <a:t>Fe, Co, Ni, (</a:t>
            </a:r>
            <a:r>
              <a:rPr lang="en-US" altLang="ja-JP" sz="2800" dirty="0" err="1" smtClean="0"/>
              <a:t>Gd</a:t>
            </a:r>
            <a:r>
              <a:rPr lang="en-US" altLang="ja-JP" sz="2800" dirty="0" smtClean="0"/>
              <a:t> </a:t>
            </a:r>
            <a:r>
              <a:rPr lang="en-US" altLang="ja-JP" sz="2800" i="1" dirty="0" smtClean="0"/>
              <a:t>T</a:t>
            </a:r>
            <a:r>
              <a:rPr lang="en-US" altLang="ja-JP" sz="2800" i="1" baseline="-25000" dirty="0" smtClean="0"/>
              <a:t>c</a:t>
            </a:r>
            <a:r>
              <a:rPr lang="en-US" altLang="ja-JP" sz="2800" dirty="0" smtClean="0"/>
              <a:t>=292K)</a:t>
            </a:r>
            <a:r>
              <a:rPr lang="ja-JP" altLang="en-US" sz="2800" dirty="0" smtClean="0"/>
              <a:t>だけ</a:t>
            </a:r>
            <a:endParaRPr lang="en-US" altLang="ja-JP" sz="2800" dirty="0"/>
          </a:p>
        </p:txBody>
      </p:sp>
      <p:sp>
        <p:nvSpPr>
          <p:cNvPr id="29" name="スライド番号プレースホルダ 5"/>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Tahom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charset="-128"/>
                <a:cs typeface="+mn-cs"/>
              </a:defRPr>
            </a:lvl5pPr>
            <a:lvl6pPr marL="2286000" algn="l" defTabSz="914400" rtl="0" eaLnBrk="1" latinLnBrk="0" hangingPunct="1">
              <a:defRPr kumimoji="1" kern="1200">
                <a:solidFill>
                  <a:schemeClr val="tx1"/>
                </a:solidFill>
                <a:latin typeface="Tahoma" pitchFamily="34" charset="0"/>
                <a:ea typeface="ＭＳ Ｐゴシック" charset="-128"/>
                <a:cs typeface="+mn-cs"/>
              </a:defRPr>
            </a:lvl6pPr>
            <a:lvl7pPr marL="2743200" algn="l" defTabSz="914400" rtl="0" eaLnBrk="1" latinLnBrk="0" hangingPunct="1">
              <a:defRPr kumimoji="1" kern="1200">
                <a:solidFill>
                  <a:schemeClr val="tx1"/>
                </a:solidFill>
                <a:latin typeface="Tahoma" pitchFamily="34" charset="0"/>
                <a:ea typeface="ＭＳ Ｐゴシック" charset="-128"/>
                <a:cs typeface="+mn-cs"/>
              </a:defRPr>
            </a:lvl7pPr>
            <a:lvl8pPr marL="3200400" algn="l" defTabSz="914400" rtl="0" eaLnBrk="1" latinLnBrk="0" hangingPunct="1">
              <a:defRPr kumimoji="1" kern="1200">
                <a:solidFill>
                  <a:schemeClr val="tx1"/>
                </a:solidFill>
                <a:latin typeface="Tahoma" pitchFamily="34" charset="0"/>
                <a:ea typeface="ＭＳ Ｐゴシック" charset="-128"/>
                <a:cs typeface="+mn-cs"/>
              </a:defRPr>
            </a:lvl8pPr>
            <a:lvl9pPr marL="3657600" algn="l" defTabSz="914400" rtl="0" eaLnBrk="1" latinLnBrk="0" hangingPunct="1">
              <a:defRPr kumimoji="1" kern="1200">
                <a:solidFill>
                  <a:schemeClr val="tx1"/>
                </a:solidFill>
                <a:latin typeface="Tahoma" pitchFamily="34" charset="0"/>
                <a:ea typeface="ＭＳ Ｐゴシック" charset="-128"/>
                <a:cs typeface="+mn-cs"/>
              </a:defRPr>
            </a:lvl9pPr>
          </a:lstStyle>
          <a:p>
            <a:pPr>
              <a:defRPr/>
            </a:pPr>
            <a:fld id="{9D6FF178-FBDF-42BB-A4CA-CBF6BDFBAC6D}" type="slidenum">
              <a:rPr lang="en-US" altLang="ja-JP" smtClean="0"/>
              <a:pPr>
                <a:defRPr/>
              </a:pPr>
              <a:t>18</a:t>
            </a:fld>
            <a:endParaRPr lang="en-US" altLang="ja-JP"/>
          </a:p>
        </p:txBody>
      </p:sp>
      <p:grpSp>
        <p:nvGrpSpPr>
          <p:cNvPr id="2" name="グループ化 1"/>
          <p:cNvGrpSpPr/>
          <p:nvPr/>
        </p:nvGrpSpPr>
        <p:grpSpPr>
          <a:xfrm>
            <a:off x="58056" y="1246965"/>
            <a:ext cx="6078311" cy="5190452"/>
            <a:chOff x="3175" y="636588"/>
            <a:chExt cx="7129463" cy="6088062"/>
          </a:xfrm>
        </p:grpSpPr>
        <p:pic>
          <p:nvPicPr>
            <p:cNvPr id="30" name="Picture 4" descr="periodic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6588"/>
              <a:ext cx="7129463" cy="608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Oval 7"/>
            <p:cNvSpPr>
              <a:spLocks noChangeArrowheads="1"/>
            </p:cNvSpPr>
            <p:nvPr/>
          </p:nvSpPr>
          <p:spPr bwMode="auto">
            <a:xfrm>
              <a:off x="2771776" y="2652712"/>
              <a:ext cx="1147082" cy="503238"/>
            </a:xfrm>
            <a:prstGeom prst="ellipse">
              <a:avLst/>
            </a:pr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endParaRPr lang="ja-JP" altLang="en-US" sz="2200">
                <a:latin typeface="Times New Roman" pitchFamily="18" charset="0"/>
                <a:ea typeface="Arial Unicode MS" pitchFamily="50" charset="-128"/>
                <a:cs typeface="Arial Unicode MS" pitchFamily="50" charset="-128"/>
              </a:endParaRPr>
            </a:p>
          </p:txBody>
        </p:sp>
        <p:sp>
          <p:nvSpPr>
            <p:cNvPr id="46" name="Rectangle 16"/>
            <p:cNvSpPr>
              <a:spLocks noChangeArrowheads="1"/>
            </p:cNvSpPr>
            <p:nvPr/>
          </p:nvSpPr>
          <p:spPr bwMode="auto">
            <a:xfrm>
              <a:off x="2445203" y="2162203"/>
              <a:ext cx="2052391" cy="46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r>
                <a:rPr lang="ja-JP" altLang="en-US" sz="2000" b="1" dirty="0">
                  <a:solidFill>
                    <a:srgbClr val="FF6600"/>
                  </a:solidFill>
                  <a:latin typeface="ＭＳ Ｐゴシック" charset="-128"/>
                  <a:ea typeface="Arial Unicode MS" pitchFamily="50" charset="-128"/>
                  <a:cs typeface="Arial Unicode MS" pitchFamily="50" charset="-128"/>
                </a:rPr>
                <a:t>遷移金属</a:t>
              </a:r>
              <a:r>
                <a:rPr lang="ja-JP" altLang="en-US" sz="2000" b="1" dirty="0" smtClean="0">
                  <a:solidFill>
                    <a:srgbClr val="FF6600"/>
                  </a:solidFill>
                  <a:latin typeface="ＭＳ Ｐゴシック" charset="-128"/>
                  <a:ea typeface="Arial Unicode MS" pitchFamily="50" charset="-128"/>
                  <a:cs typeface="Arial Unicode MS" pitchFamily="50" charset="-128"/>
                </a:rPr>
                <a:t>元素</a:t>
              </a:r>
              <a:endParaRPr lang="ja-JP" altLang="en-US" sz="2000" b="1" dirty="0">
                <a:solidFill>
                  <a:srgbClr val="FF6600"/>
                </a:solidFill>
                <a:latin typeface="ＭＳ Ｐゴシック" charset="-128"/>
                <a:ea typeface="Arial Unicode MS" pitchFamily="50" charset="-128"/>
                <a:cs typeface="Arial Unicode MS" pitchFamily="50" charset="-128"/>
              </a:endParaRPr>
            </a:p>
          </p:txBody>
        </p:sp>
        <p:sp>
          <p:nvSpPr>
            <p:cNvPr id="50" name="Rectangle 16"/>
            <p:cNvSpPr>
              <a:spLocks noChangeArrowheads="1"/>
            </p:cNvSpPr>
            <p:nvPr/>
          </p:nvSpPr>
          <p:spPr bwMode="auto">
            <a:xfrm>
              <a:off x="1871663" y="3938558"/>
              <a:ext cx="180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r>
                <a:rPr lang="ja-JP" altLang="en-US" sz="2000" b="1" dirty="0" smtClean="0">
                  <a:solidFill>
                    <a:schemeClr val="hlink"/>
                  </a:solidFill>
                  <a:latin typeface="ＭＳ Ｐゴシック" charset="-128"/>
                  <a:ea typeface="Arial Unicode MS" pitchFamily="50" charset="-128"/>
                  <a:cs typeface="Arial Unicode MS" pitchFamily="50" charset="-128"/>
                </a:rPr>
                <a:t>希</a:t>
              </a:r>
              <a:r>
                <a:rPr lang="ja-JP" altLang="en-US" sz="2000" b="1" dirty="0">
                  <a:solidFill>
                    <a:schemeClr val="hlink"/>
                  </a:solidFill>
                  <a:latin typeface="ＭＳ Ｐゴシック" charset="-128"/>
                  <a:ea typeface="Arial Unicode MS" pitchFamily="50" charset="-128"/>
                  <a:cs typeface="Arial Unicode MS" pitchFamily="50" charset="-128"/>
                </a:rPr>
                <a:t>土類</a:t>
              </a:r>
              <a:r>
                <a:rPr lang="ja-JP" altLang="en-US" sz="2000" b="1" dirty="0" smtClean="0">
                  <a:solidFill>
                    <a:schemeClr val="hlink"/>
                  </a:solidFill>
                  <a:latin typeface="ＭＳ Ｐゴシック" charset="-128"/>
                  <a:ea typeface="Arial Unicode MS" pitchFamily="50" charset="-128"/>
                  <a:cs typeface="Arial Unicode MS" pitchFamily="50" charset="-128"/>
                </a:rPr>
                <a:t>元素</a:t>
              </a:r>
              <a:endParaRPr lang="ja-JP" altLang="en-US" sz="2000" b="1" dirty="0">
                <a:latin typeface="ＭＳ Ｐゴシック" charset="-128"/>
                <a:ea typeface="Arial Unicode MS" pitchFamily="50" charset="-128"/>
                <a:cs typeface="Arial Unicode MS" pitchFamily="50" charset="-128"/>
              </a:endParaRPr>
            </a:p>
          </p:txBody>
        </p:sp>
      </p:grpSp>
      <p:sp>
        <p:nvSpPr>
          <p:cNvPr id="31" name="Rectangle 14"/>
          <p:cNvSpPr>
            <a:spLocks noChangeArrowheads="1"/>
          </p:cNvSpPr>
          <p:nvPr/>
        </p:nvSpPr>
        <p:spPr bwMode="auto">
          <a:xfrm>
            <a:off x="5299981" y="6070705"/>
            <a:ext cx="3687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r>
              <a:rPr lang="en-US" altLang="ja-JP" sz="1600" dirty="0">
                <a:latin typeface="Times New Roman" pitchFamily="18" charset="0"/>
                <a:ea typeface="Arial Unicode MS" pitchFamily="50" charset="-128"/>
                <a:cs typeface="Arial Unicode MS" pitchFamily="50" charset="-128"/>
              </a:rPr>
              <a:t>http://ccinfo.ims.ac.jp/periodic/indexj.html</a:t>
            </a:r>
          </a:p>
        </p:txBody>
      </p:sp>
    </p:spTree>
    <p:extLst>
      <p:ext uri="{BB962C8B-B14F-4D97-AF65-F5344CB8AC3E}">
        <p14:creationId xmlns:p14="http://schemas.microsoft.com/office/powerpoint/2010/main" val="140504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0"/>
            <a:ext cx="9144000" cy="646113"/>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a:solidFill>
                  <a:schemeClr val="bg1"/>
                </a:solidFill>
              </a:rPr>
              <a:t>強磁性体</a:t>
            </a:r>
            <a:r>
              <a:rPr lang="ja-JP" altLang="en-US" sz="3600" dirty="0" smtClean="0">
                <a:solidFill>
                  <a:schemeClr val="bg1"/>
                </a:solidFill>
              </a:rPr>
              <a:t>の分類～電気の流れやすさ</a:t>
            </a:r>
            <a:endParaRPr lang="en-US" altLang="ja-JP" sz="3600" dirty="0">
              <a:solidFill>
                <a:schemeClr val="bg1"/>
              </a:solidFill>
            </a:endParaRPr>
          </a:p>
        </p:txBody>
      </p:sp>
      <p:sp>
        <p:nvSpPr>
          <p:cNvPr id="8" name="Text Box 5"/>
          <p:cNvSpPr txBox="1">
            <a:spLocks noChangeArrowheads="1"/>
          </p:cNvSpPr>
          <p:nvPr/>
        </p:nvSpPr>
        <p:spPr bwMode="auto">
          <a:xfrm>
            <a:off x="96838" y="736600"/>
            <a:ext cx="8929687" cy="5732463"/>
          </a:xfrm>
          <a:prstGeom prst="rect">
            <a:avLst/>
          </a:prstGeom>
          <a:noFill/>
          <a:ln>
            <a:noFill/>
          </a:ln>
          <a:extLst/>
        </p:spPr>
        <p:txBody>
          <a:bodyPr>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20000"/>
              </a:lnSpc>
              <a:buFontTx/>
              <a:buAutoNum type="arabicParenR"/>
            </a:pPr>
            <a:r>
              <a:rPr lang="ja-JP" altLang="en-US" sz="2800" dirty="0"/>
              <a:t>　強磁性の金属</a:t>
            </a:r>
            <a:r>
              <a:rPr lang="en-US" altLang="ja-JP" sz="2800" dirty="0"/>
              <a:t>(Ferromagnetic metals)</a:t>
            </a:r>
            <a:r>
              <a:rPr lang="ja-JP" altLang="en-US" dirty="0"/>
              <a:t> </a:t>
            </a:r>
            <a:r>
              <a:rPr lang="ja-JP" altLang="en-US" sz="2800" dirty="0"/>
              <a:t>：　</a:t>
            </a:r>
          </a:p>
          <a:p>
            <a:pPr algn="just" eaLnBrk="1" hangingPunct="1">
              <a:lnSpc>
                <a:spcPct val="120000"/>
              </a:lnSpc>
            </a:pPr>
            <a:r>
              <a:rPr lang="ja-JP" altLang="en-US" sz="2800" dirty="0"/>
              <a:t>　　　→</a:t>
            </a:r>
            <a:r>
              <a:rPr lang="ja-JP" altLang="en-US" sz="2800" dirty="0">
                <a:solidFill>
                  <a:srgbClr val="FF0000"/>
                </a:solidFill>
              </a:rPr>
              <a:t>室温で強磁性を示す単体は</a:t>
            </a:r>
          </a:p>
          <a:p>
            <a:pPr algn="just" eaLnBrk="1" hangingPunct="1">
              <a:lnSpc>
                <a:spcPct val="120000"/>
              </a:lnSpc>
            </a:pPr>
            <a:r>
              <a:rPr lang="en-US" altLang="ja-JP" sz="2800" dirty="0">
                <a:solidFill>
                  <a:srgbClr val="FF0000"/>
                </a:solidFill>
              </a:rPr>
              <a:t>		Fe, Co, Ni, </a:t>
            </a:r>
            <a:r>
              <a:rPr lang="en-US" altLang="ja-JP" sz="2800" dirty="0" err="1">
                <a:solidFill>
                  <a:srgbClr val="FF0000"/>
                </a:solidFill>
              </a:rPr>
              <a:t>Gd</a:t>
            </a:r>
            <a:r>
              <a:rPr lang="ja-JP" altLang="en-US" sz="2800" dirty="0">
                <a:solidFill>
                  <a:srgbClr val="FF0000"/>
                </a:solidFill>
              </a:rPr>
              <a:t>だけ。</a:t>
            </a:r>
          </a:p>
          <a:p>
            <a:pPr algn="just" eaLnBrk="1" hangingPunct="1">
              <a:lnSpc>
                <a:spcPct val="120000"/>
              </a:lnSpc>
            </a:pPr>
            <a:r>
              <a:rPr lang="ja-JP" altLang="en-US" sz="2800" dirty="0"/>
              <a:t>		強力な永久磁石：ネオジム磁石は化合物</a:t>
            </a:r>
          </a:p>
          <a:p>
            <a:pPr algn="just" eaLnBrk="1" hangingPunct="1">
              <a:lnSpc>
                <a:spcPct val="120000"/>
              </a:lnSpc>
            </a:pPr>
            <a:r>
              <a:rPr lang="en-US" altLang="ja-JP" sz="2800" dirty="0"/>
              <a:t>		Nd</a:t>
            </a:r>
            <a:r>
              <a:rPr lang="en-US" altLang="ja-JP" sz="2800" baseline="-25000" dirty="0"/>
              <a:t>2</a:t>
            </a:r>
            <a:r>
              <a:rPr lang="en-US" altLang="ja-JP" sz="2800" dirty="0"/>
              <a:t>Fe</a:t>
            </a:r>
            <a:r>
              <a:rPr lang="en-US" altLang="ja-JP" sz="2800" baseline="-25000" dirty="0"/>
              <a:t>14</a:t>
            </a:r>
            <a:r>
              <a:rPr lang="en-US" altLang="ja-JP" sz="2800" dirty="0"/>
              <a:t>B</a:t>
            </a:r>
            <a:r>
              <a:rPr lang="ja-JP" altLang="en-US" sz="2800" dirty="0" err="1"/>
              <a:t>、</a:t>
            </a:r>
            <a:r>
              <a:rPr lang="ja-JP" altLang="en-US" sz="2800" dirty="0"/>
              <a:t>他にもサマコバ磁石</a:t>
            </a:r>
            <a:r>
              <a:rPr lang="en-US" altLang="ja-JP" sz="2800" dirty="0"/>
              <a:t>(SmCo</a:t>
            </a:r>
            <a:r>
              <a:rPr lang="en-US" altLang="ja-JP" sz="2800" baseline="-25000" dirty="0"/>
              <a:t>5</a:t>
            </a:r>
            <a:r>
              <a:rPr lang="en-US" altLang="ja-JP" sz="2800" dirty="0"/>
              <a:t>)</a:t>
            </a:r>
            <a:r>
              <a:rPr lang="ja-JP" altLang="en-US" sz="2800" dirty="0"/>
              <a:t>等。</a:t>
            </a:r>
          </a:p>
          <a:p>
            <a:pPr algn="just" eaLnBrk="1" hangingPunct="1">
              <a:lnSpc>
                <a:spcPct val="120000"/>
              </a:lnSpc>
            </a:pPr>
            <a:endParaRPr lang="ja-JP" altLang="en-US" sz="2800" dirty="0"/>
          </a:p>
          <a:p>
            <a:pPr algn="just" eaLnBrk="1" hangingPunct="1">
              <a:lnSpc>
                <a:spcPct val="120000"/>
              </a:lnSpc>
            </a:pPr>
            <a:r>
              <a:rPr lang="en-US" altLang="ja-JP" sz="2800" dirty="0"/>
              <a:t>2)</a:t>
            </a:r>
            <a:r>
              <a:rPr lang="ja-JP" altLang="en-US" sz="2800" dirty="0"/>
              <a:t>　強磁性の絶縁体</a:t>
            </a:r>
            <a:r>
              <a:rPr lang="en-US" altLang="ja-JP" sz="2800" dirty="0"/>
              <a:t>(Ferromagnetic insulators)</a:t>
            </a:r>
            <a:r>
              <a:rPr lang="ja-JP" altLang="en-US" sz="2800" dirty="0"/>
              <a:t>：</a:t>
            </a:r>
          </a:p>
          <a:p>
            <a:pPr algn="just" eaLnBrk="1" hangingPunct="1">
              <a:lnSpc>
                <a:spcPct val="120000"/>
              </a:lnSpc>
            </a:pPr>
            <a:r>
              <a:rPr lang="ja-JP" altLang="en-US" sz="2800" dirty="0"/>
              <a:t>　　　→ガーネットやフェライトと呼ばれる鉄や遷移金属の	酸化物の一部：　強磁性やフェリ磁性</a:t>
            </a:r>
          </a:p>
          <a:p>
            <a:pPr algn="just" eaLnBrk="1" hangingPunct="1">
              <a:lnSpc>
                <a:spcPct val="120000"/>
              </a:lnSpc>
            </a:pPr>
            <a:r>
              <a:rPr lang="en-US" altLang="ja-JP" sz="2800" dirty="0"/>
              <a:t>		Y</a:t>
            </a:r>
            <a:r>
              <a:rPr lang="en-US" altLang="ja-JP" sz="2800" baseline="-25000" dirty="0"/>
              <a:t>3</a:t>
            </a:r>
            <a:r>
              <a:rPr lang="en-US" altLang="ja-JP" sz="2800" dirty="0"/>
              <a:t>Fe</a:t>
            </a:r>
            <a:r>
              <a:rPr lang="en-US" altLang="ja-JP" sz="2800" baseline="-25000" dirty="0"/>
              <a:t>5</a:t>
            </a:r>
            <a:r>
              <a:rPr lang="en-US" altLang="ja-JP" sz="2800" dirty="0"/>
              <a:t>O</a:t>
            </a:r>
            <a:r>
              <a:rPr lang="en-US" altLang="ja-JP" sz="2800" baseline="-25000" dirty="0"/>
              <a:t>12</a:t>
            </a:r>
            <a:r>
              <a:rPr lang="en-US" altLang="ja-JP" sz="2800" dirty="0"/>
              <a:t>, Fe</a:t>
            </a:r>
            <a:r>
              <a:rPr lang="en-US" altLang="ja-JP" sz="2800" baseline="-25000" dirty="0"/>
              <a:t>3</a:t>
            </a:r>
            <a:r>
              <a:rPr lang="en-US" altLang="ja-JP" sz="2800" dirty="0"/>
              <a:t>O</a:t>
            </a:r>
            <a:r>
              <a:rPr lang="en-US" altLang="ja-JP" sz="2800" baseline="-25000" dirty="0"/>
              <a:t>4</a:t>
            </a:r>
            <a:r>
              <a:rPr lang="ja-JP" altLang="en-US" sz="2800" dirty="0" err="1"/>
              <a:t>、</a:t>
            </a:r>
            <a:r>
              <a:rPr lang="ja-JP" altLang="en-US" sz="2800" dirty="0"/>
              <a:t>フェライト磁石</a:t>
            </a:r>
            <a:r>
              <a:rPr lang="en-US" altLang="ja-JP" sz="2800" dirty="0"/>
              <a:t>(BaFe</a:t>
            </a:r>
            <a:r>
              <a:rPr lang="en-US" altLang="ja-JP" sz="2800" baseline="-25000" dirty="0"/>
              <a:t>2</a:t>
            </a:r>
            <a:r>
              <a:rPr lang="en-US" altLang="ja-JP" sz="2800" dirty="0"/>
              <a:t>O</a:t>
            </a:r>
            <a:r>
              <a:rPr lang="en-US" altLang="ja-JP" sz="2800" baseline="-25000" dirty="0"/>
              <a:t>4</a:t>
            </a:r>
            <a:r>
              <a:rPr lang="en-US" altLang="ja-JP" sz="2800" dirty="0"/>
              <a:t>)</a:t>
            </a:r>
          </a:p>
          <a:p>
            <a:pPr algn="just" eaLnBrk="1" hangingPunct="1">
              <a:lnSpc>
                <a:spcPct val="120000"/>
              </a:lnSpc>
            </a:pPr>
            <a:r>
              <a:rPr lang="ja-JP" altLang="en-US" sz="2800" dirty="0"/>
              <a:t>「砂鉄」はフェライトの</a:t>
            </a:r>
            <a:r>
              <a:rPr lang="ja-JP" altLang="en-US" sz="2800" dirty="0" smtClean="0"/>
              <a:t>一種：人類</a:t>
            </a:r>
            <a:r>
              <a:rPr lang="ja-JP" altLang="en-US" sz="2800" dirty="0"/>
              <a:t>が見つけた最古の磁性体</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76F68D97-0B25-4F59-80DF-04D4C07D3E27}" type="slidenum">
              <a:rPr lang="en-US" altLang="ja-JP"/>
              <a:pPr>
                <a:defRPr/>
              </a:pPr>
              <a:t>2</a:t>
            </a:fld>
            <a:endParaRPr lang="en-US" altLang="ja-JP"/>
          </a:p>
        </p:txBody>
      </p:sp>
      <p:sp>
        <p:nvSpPr>
          <p:cNvPr id="19458" name="Text Box 5"/>
          <p:cNvSpPr txBox="1">
            <a:spLocks noChangeArrowheads="1"/>
          </p:cNvSpPr>
          <p:nvPr/>
        </p:nvSpPr>
        <p:spPr bwMode="auto">
          <a:xfrm>
            <a:off x="0" y="0"/>
            <a:ext cx="9144000" cy="646113"/>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a:solidFill>
                  <a:schemeClr val="bg1"/>
                </a:solidFill>
              </a:rPr>
              <a:t>授　業　内　容</a:t>
            </a:r>
          </a:p>
        </p:txBody>
      </p:sp>
      <p:sp>
        <p:nvSpPr>
          <p:cNvPr id="4" name="角丸四角形 3"/>
          <p:cNvSpPr/>
          <p:nvPr/>
        </p:nvSpPr>
        <p:spPr>
          <a:xfrm>
            <a:off x="414670" y="850605"/>
            <a:ext cx="8399721" cy="5486400"/>
          </a:xfrm>
          <a:prstGeom prst="roundRect">
            <a:avLst>
              <a:gd name="adj" fmla="val 8785"/>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ja-JP" altLang="en-US" sz="2800" dirty="0" smtClean="0">
                <a:solidFill>
                  <a:schemeClr val="bg1"/>
                </a:solidFill>
              </a:rPr>
              <a:t>・</a:t>
            </a:r>
            <a:r>
              <a:rPr lang="ja-JP" altLang="en-US" sz="2800" dirty="0">
                <a:solidFill>
                  <a:schemeClr val="bg1"/>
                </a:solidFill>
              </a:rPr>
              <a:t>日常</a:t>
            </a:r>
            <a:r>
              <a:rPr lang="ja-JP" altLang="en-US" sz="2800" dirty="0" smtClean="0">
                <a:solidFill>
                  <a:schemeClr val="bg1"/>
                </a:solidFill>
              </a:rPr>
              <a:t>生活における磁石の利用</a:t>
            </a:r>
            <a:endParaRPr lang="en-US" altLang="ja-JP" sz="2800" dirty="0">
              <a:solidFill>
                <a:schemeClr val="bg1"/>
              </a:solidFill>
            </a:endParaRPr>
          </a:p>
          <a:p>
            <a:pPr>
              <a:defRPr/>
            </a:pPr>
            <a:endParaRPr lang="ja-JP" altLang="en-US" sz="2800" dirty="0">
              <a:solidFill>
                <a:schemeClr val="bg1"/>
              </a:solidFill>
            </a:endParaRPr>
          </a:p>
          <a:p>
            <a:pPr>
              <a:defRPr/>
            </a:pPr>
            <a:r>
              <a:rPr lang="ja-JP" altLang="en-US" sz="2800" dirty="0" smtClean="0">
                <a:solidFill>
                  <a:schemeClr val="bg1"/>
                </a:solidFill>
              </a:rPr>
              <a:t>・磁石を使った電気機器</a:t>
            </a:r>
            <a:endParaRPr lang="en-US" altLang="ja-JP" sz="2800" dirty="0">
              <a:solidFill>
                <a:schemeClr val="bg1"/>
              </a:solidFill>
            </a:endParaRPr>
          </a:p>
          <a:p>
            <a:pPr>
              <a:defRPr/>
            </a:pPr>
            <a:endParaRPr lang="ja-JP" altLang="en-US" sz="2800" dirty="0">
              <a:solidFill>
                <a:schemeClr val="bg1"/>
              </a:solidFill>
            </a:endParaRPr>
          </a:p>
          <a:p>
            <a:pPr>
              <a:defRPr/>
            </a:pPr>
            <a:r>
              <a:rPr lang="ja-JP" altLang="en-US" sz="2800" dirty="0" smtClean="0">
                <a:solidFill>
                  <a:schemeClr val="bg1"/>
                </a:solidFill>
              </a:rPr>
              <a:t>・ハードディスク　パソコンの仕組み　電源を切っても情報が記憶されるのはなぜか</a:t>
            </a:r>
            <a:r>
              <a:rPr lang="en-US" altLang="ja-JP" sz="2800" dirty="0" smtClean="0">
                <a:solidFill>
                  <a:schemeClr val="bg1"/>
                </a:solidFill>
              </a:rPr>
              <a:t>?</a:t>
            </a:r>
            <a:endParaRPr lang="en-US" altLang="ja-JP" sz="2800" dirty="0">
              <a:solidFill>
                <a:schemeClr val="bg1"/>
              </a:solidFill>
            </a:endParaRPr>
          </a:p>
          <a:p>
            <a:pPr>
              <a:defRPr/>
            </a:pPr>
            <a:endParaRPr lang="ja-JP" altLang="en-US" sz="2800" dirty="0">
              <a:solidFill>
                <a:schemeClr val="bg1"/>
              </a:solidFill>
            </a:endParaRPr>
          </a:p>
          <a:p>
            <a:pPr>
              <a:defRPr/>
            </a:pPr>
            <a:r>
              <a:rPr lang="ja-JP" altLang="en-US" sz="2800" dirty="0">
                <a:solidFill>
                  <a:schemeClr val="bg1"/>
                </a:solidFill>
              </a:rPr>
              <a:t>・コイルと磁石を比較してみる</a:t>
            </a:r>
            <a:endParaRPr lang="en-US" altLang="ja-JP" sz="2800" dirty="0">
              <a:solidFill>
                <a:schemeClr val="bg1"/>
              </a:solidFill>
            </a:endParaRPr>
          </a:p>
          <a:p>
            <a:pPr>
              <a:defRPr/>
            </a:pPr>
            <a:endParaRPr lang="en-US" altLang="ja-JP" sz="2800" dirty="0" smtClean="0">
              <a:solidFill>
                <a:schemeClr val="bg1"/>
              </a:solidFill>
            </a:endParaRPr>
          </a:p>
          <a:p>
            <a:pPr>
              <a:defRPr/>
            </a:pPr>
            <a:r>
              <a:rPr lang="ja-JP" altLang="en-US" sz="2800" dirty="0" smtClean="0">
                <a:solidFill>
                  <a:schemeClr val="bg1"/>
                </a:solidFill>
              </a:rPr>
              <a:t>・磁石とは何か</a:t>
            </a:r>
            <a:r>
              <a:rPr lang="en-US" altLang="ja-JP" sz="2800" dirty="0" smtClean="0">
                <a:solidFill>
                  <a:schemeClr val="bg1"/>
                </a:solidFill>
              </a:rPr>
              <a:t>?</a:t>
            </a:r>
            <a:r>
              <a:rPr lang="ja-JP" altLang="en-US" sz="2800" dirty="0" smtClean="0">
                <a:solidFill>
                  <a:schemeClr val="bg1"/>
                </a:solidFill>
              </a:rPr>
              <a:t>　磁石はなぜ磁石か</a:t>
            </a:r>
            <a:r>
              <a:rPr lang="en-US" altLang="ja-JP" sz="2800" dirty="0" smtClean="0">
                <a:solidFill>
                  <a:schemeClr val="bg1"/>
                </a:solidFill>
              </a:rPr>
              <a:t>?</a:t>
            </a:r>
          </a:p>
          <a:p>
            <a:pPr>
              <a:defRPr/>
            </a:pPr>
            <a:endParaRPr lang="ja-JP" altLang="en-US" sz="2800" dirty="0">
              <a:solidFill>
                <a:schemeClr val="bg1"/>
              </a:solidFill>
            </a:endParaRPr>
          </a:p>
          <a:p>
            <a:pPr>
              <a:defRPr/>
            </a:pPr>
            <a:r>
              <a:rPr lang="ja-JP" altLang="en-US" sz="2800" dirty="0" smtClean="0">
                <a:solidFill>
                  <a:schemeClr val="bg1"/>
                </a:solidFill>
              </a:rPr>
              <a:t>・ハードディスクの書き込みと読み出し</a:t>
            </a:r>
            <a:endParaRPr lang="en-US" altLang="ja-JP" sz="2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p:txBody>
          <a:bodyPr/>
          <a:lstStyle/>
          <a:p>
            <a:pPr>
              <a:defRPr/>
            </a:pPr>
            <a:fld id="{0A34118F-6ABE-429E-88AA-8ED66EA5E56B}" type="slidenum">
              <a:rPr lang="en-US" altLang="ja-JP"/>
              <a:pPr>
                <a:defRPr/>
              </a:pPr>
              <a:t>20</a:t>
            </a:fld>
            <a:endParaRPr lang="en-US" altLang="ja-JP"/>
          </a:p>
        </p:txBody>
      </p:sp>
      <p:sp>
        <p:nvSpPr>
          <p:cNvPr id="28675" name="Text Box 5"/>
          <p:cNvSpPr txBox="1">
            <a:spLocks noChangeArrowheads="1"/>
          </p:cNvSpPr>
          <p:nvPr/>
        </p:nvSpPr>
        <p:spPr bwMode="auto">
          <a:xfrm>
            <a:off x="0" y="0"/>
            <a:ext cx="9144000" cy="646113"/>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磁化と外部磁界の関係</a:t>
            </a:r>
            <a:endParaRPr lang="ja-JP" altLang="en-US" sz="3600" dirty="0">
              <a:solidFill>
                <a:schemeClr val="bg1"/>
              </a:solidFill>
            </a:endParaRPr>
          </a:p>
        </p:txBody>
      </p:sp>
      <p:sp>
        <p:nvSpPr>
          <p:cNvPr id="9" name="Text Box 5"/>
          <p:cNvSpPr txBox="1">
            <a:spLocks noChangeArrowheads="1"/>
          </p:cNvSpPr>
          <p:nvPr/>
        </p:nvSpPr>
        <p:spPr bwMode="auto">
          <a:xfrm>
            <a:off x="96838" y="809170"/>
            <a:ext cx="8929687" cy="519113"/>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r>
              <a:rPr lang="ja-JP" altLang="en-US" sz="2800" dirty="0" smtClean="0"/>
              <a:t>外部磁界</a:t>
            </a:r>
            <a:r>
              <a:rPr lang="en-US" altLang="ja-JP" sz="2800" i="1" dirty="0" smtClean="0"/>
              <a:t>H</a:t>
            </a:r>
            <a:r>
              <a:rPr lang="ja-JP" altLang="en-US" sz="2800" dirty="0" smtClean="0"/>
              <a:t>を</a:t>
            </a:r>
            <a:r>
              <a:rPr lang="ja-JP" altLang="en-US" sz="2800" dirty="0"/>
              <a:t>加えた時の</a:t>
            </a:r>
            <a:r>
              <a:rPr lang="ja-JP" altLang="en-US" sz="2800" dirty="0" smtClean="0"/>
              <a:t>磁化</a:t>
            </a:r>
            <a:r>
              <a:rPr lang="en-US" altLang="ja-JP" sz="2800" i="1" dirty="0" smtClean="0"/>
              <a:t>M</a:t>
            </a:r>
            <a:r>
              <a:rPr lang="ja-JP" altLang="en-US" sz="2800" dirty="0" smtClean="0"/>
              <a:t>の</a:t>
            </a:r>
            <a:r>
              <a:rPr lang="ja-JP" altLang="en-US" sz="2800" dirty="0"/>
              <a:t>振る舞い</a:t>
            </a:r>
          </a:p>
        </p:txBody>
      </p:sp>
      <p:sp>
        <p:nvSpPr>
          <p:cNvPr id="10" name="Line 4"/>
          <p:cNvSpPr>
            <a:spLocks noChangeShapeType="1"/>
          </p:cNvSpPr>
          <p:nvPr/>
        </p:nvSpPr>
        <p:spPr bwMode="auto">
          <a:xfrm>
            <a:off x="353355" y="4215945"/>
            <a:ext cx="458628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5"/>
          <p:cNvSpPr>
            <a:spLocks noChangeShapeType="1"/>
          </p:cNvSpPr>
          <p:nvPr/>
        </p:nvSpPr>
        <p:spPr bwMode="auto">
          <a:xfrm flipV="1">
            <a:off x="2691743" y="1347333"/>
            <a:ext cx="0" cy="50514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6"/>
          <p:cNvSpPr>
            <a:spLocks noChangeShapeType="1"/>
          </p:cNvSpPr>
          <p:nvPr/>
        </p:nvSpPr>
        <p:spPr bwMode="auto">
          <a:xfrm flipV="1">
            <a:off x="472418" y="3700008"/>
            <a:ext cx="4376737" cy="1033462"/>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Text Box 7"/>
          <p:cNvSpPr txBox="1">
            <a:spLocks noChangeArrowheads="1"/>
          </p:cNvSpPr>
          <p:nvPr/>
        </p:nvSpPr>
        <p:spPr bwMode="auto">
          <a:xfrm>
            <a:off x="5117443" y="4061958"/>
            <a:ext cx="145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外部磁界 </a:t>
            </a:r>
            <a:r>
              <a:rPr lang="en-US" altLang="ja-JP" sz="2000" i="1" dirty="0"/>
              <a:t>H</a:t>
            </a:r>
          </a:p>
        </p:txBody>
      </p:sp>
      <p:sp>
        <p:nvSpPr>
          <p:cNvPr id="14" name="Text Box 8"/>
          <p:cNvSpPr txBox="1">
            <a:spLocks noChangeArrowheads="1"/>
          </p:cNvSpPr>
          <p:nvPr/>
        </p:nvSpPr>
        <p:spPr bwMode="auto">
          <a:xfrm>
            <a:off x="2799693" y="1340983"/>
            <a:ext cx="966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磁化 </a:t>
            </a:r>
            <a:r>
              <a:rPr lang="en-US" altLang="ja-JP" sz="2000" i="1" dirty="0"/>
              <a:t>M</a:t>
            </a:r>
          </a:p>
        </p:txBody>
      </p:sp>
      <p:sp>
        <p:nvSpPr>
          <p:cNvPr id="15" name="Line 9"/>
          <p:cNvSpPr>
            <a:spLocks noChangeShapeType="1"/>
          </p:cNvSpPr>
          <p:nvPr/>
        </p:nvSpPr>
        <p:spPr bwMode="auto">
          <a:xfrm>
            <a:off x="572430" y="3780970"/>
            <a:ext cx="4346575" cy="94615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10"/>
          <p:cNvSpPr>
            <a:spLocks noChangeShapeType="1"/>
          </p:cNvSpPr>
          <p:nvPr/>
        </p:nvSpPr>
        <p:spPr bwMode="auto">
          <a:xfrm flipV="1">
            <a:off x="531155" y="3952420"/>
            <a:ext cx="4302125" cy="554038"/>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Freeform 11"/>
          <p:cNvSpPr>
            <a:spLocks/>
          </p:cNvSpPr>
          <p:nvPr/>
        </p:nvSpPr>
        <p:spPr bwMode="auto">
          <a:xfrm>
            <a:off x="488293" y="2171245"/>
            <a:ext cx="3921125" cy="3729038"/>
          </a:xfrm>
          <a:custGeom>
            <a:avLst/>
            <a:gdLst>
              <a:gd name="T0" fmla="*/ 90 w 2470"/>
              <a:gd name="T1" fmla="*/ 2342 h 2349"/>
              <a:gd name="T2" fmla="*/ 184 w 2470"/>
              <a:gd name="T3" fmla="*/ 2332 h 2349"/>
              <a:gd name="T4" fmla="*/ 1195 w 2470"/>
              <a:gd name="T5" fmla="*/ 2332 h 2349"/>
              <a:gd name="T6" fmla="*/ 1421 w 2470"/>
              <a:gd name="T7" fmla="*/ 2228 h 2349"/>
              <a:gd name="T8" fmla="*/ 1487 w 2470"/>
              <a:gd name="T9" fmla="*/ 1804 h 2349"/>
              <a:gd name="T10" fmla="*/ 1497 w 2470"/>
              <a:gd name="T11" fmla="*/ 623 h 2349"/>
              <a:gd name="T12" fmla="*/ 1535 w 2470"/>
              <a:gd name="T13" fmla="*/ 104 h 2349"/>
              <a:gd name="T14" fmla="*/ 1799 w 2470"/>
              <a:gd name="T15" fmla="*/ 19 h 2349"/>
              <a:gd name="T16" fmla="*/ 2470 w 2470"/>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0" h="2349">
                <a:moveTo>
                  <a:pt x="90" y="2342"/>
                </a:moveTo>
                <a:cubicBezTo>
                  <a:pt x="45" y="2338"/>
                  <a:pt x="0" y="2334"/>
                  <a:pt x="184" y="2332"/>
                </a:cubicBezTo>
                <a:cubicBezTo>
                  <a:pt x="368" y="2330"/>
                  <a:pt x="989" y="2349"/>
                  <a:pt x="1195" y="2332"/>
                </a:cubicBezTo>
                <a:cubicBezTo>
                  <a:pt x="1401" y="2315"/>
                  <a:pt x="1372" y="2316"/>
                  <a:pt x="1421" y="2228"/>
                </a:cubicBezTo>
                <a:cubicBezTo>
                  <a:pt x="1470" y="2140"/>
                  <a:pt x="1474" y="2072"/>
                  <a:pt x="1487" y="1804"/>
                </a:cubicBezTo>
                <a:cubicBezTo>
                  <a:pt x="1500" y="1536"/>
                  <a:pt x="1489" y="906"/>
                  <a:pt x="1497" y="623"/>
                </a:cubicBezTo>
                <a:cubicBezTo>
                  <a:pt x="1505" y="340"/>
                  <a:pt x="1485" y="205"/>
                  <a:pt x="1535" y="104"/>
                </a:cubicBezTo>
                <a:cubicBezTo>
                  <a:pt x="1585" y="3"/>
                  <a:pt x="1643" y="36"/>
                  <a:pt x="1799" y="19"/>
                </a:cubicBezTo>
                <a:cubicBezTo>
                  <a:pt x="1955" y="2"/>
                  <a:pt x="2212" y="1"/>
                  <a:pt x="2470" y="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Freeform 12"/>
          <p:cNvSpPr>
            <a:spLocks/>
          </p:cNvSpPr>
          <p:nvPr/>
        </p:nvSpPr>
        <p:spPr bwMode="auto">
          <a:xfrm>
            <a:off x="104118" y="2172833"/>
            <a:ext cx="3921125" cy="3729037"/>
          </a:xfrm>
          <a:custGeom>
            <a:avLst/>
            <a:gdLst>
              <a:gd name="T0" fmla="*/ 90 w 2470"/>
              <a:gd name="T1" fmla="*/ 2342 h 2349"/>
              <a:gd name="T2" fmla="*/ 184 w 2470"/>
              <a:gd name="T3" fmla="*/ 2332 h 2349"/>
              <a:gd name="T4" fmla="*/ 1195 w 2470"/>
              <a:gd name="T5" fmla="*/ 2332 h 2349"/>
              <a:gd name="T6" fmla="*/ 1421 w 2470"/>
              <a:gd name="T7" fmla="*/ 2228 h 2349"/>
              <a:gd name="T8" fmla="*/ 1487 w 2470"/>
              <a:gd name="T9" fmla="*/ 1804 h 2349"/>
              <a:gd name="T10" fmla="*/ 1497 w 2470"/>
              <a:gd name="T11" fmla="*/ 623 h 2349"/>
              <a:gd name="T12" fmla="*/ 1535 w 2470"/>
              <a:gd name="T13" fmla="*/ 104 h 2349"/>
              <a:gd name="T14" fmla="*/ 1799 w 2470"/>
              <a:gd name="T15" fmla="*/ 19 h 2349"/>
              <a:gd name="T16" fmla="*/ 2470 w 2470"/>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0" h="2349">
                <a:moveTo>
                  <a:pt x="90" y="2342"/>
                </a:moveTo>
                <a:cubicBezTo>
                  <a:pt x="45" y="2338"/>
                  <a:pt x="0" y="2334"/>
                  <a:pt x="184" y="2332"/>
                </a:cubicBezTo>
                <a:cubicBezTo>
                  <a:pt x="368" y="2330"/>
                  <a:pt x="989" y="2349"/>
                  <a:pt x="1195" y="2332"/>
                </a:cubicBezTo>
                <a:cubicBezTo>
                  <a:pt x="1401" y="2315"/>
                  <a:pt x="1372" y="2316"/>
                  <a:pt x="1421" y="2228"/>
                </a:cubicBezTo>
                <a:cubicBezTo>
                  <a:pt x="1470" y="2140"/>
                  <a:pt x="1474" y="2072"/>
                  <a:pt x="1487" y="1804"/>
                </a:cubicBezTo>
                <a:cubicBezTo>
                  <a:pt x="1500" y="1536"/>
                  <a:pt x="1489" y="906"/>
                  <a:pt x="1497" y="623"/>
                </a:cubicBezTo>
                <a:cubicBezTo>
                  <a:pt x="1505" y="340"/>
                  <a:pt x="1485" y="205"/>
                  <a:pt x="1535" y="104"/>
                </a:cubicBezTo>
                <a:cubicBezTo>
                  <a:pt x="1585" y="3"/>
                  <a:pt x="1643" y="36"/>
                  <a:pt x="1799" y="19"/>
                </a:cubicBezTo>
                <a:cubicBezTo>
                  <a:pt x="1955" y="2"/>
                  <a:pt x="2212" y="1"/>
                  <a:pt x="2470" y="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Text Box 13"/>
          <p:cNvSpPr txBox="1">
            <a:spLocks noChangeArrowheads="1"/>
          </p:cNvSpPr>
          <p:nvPr/>
        </p:nvSpPr>
        <p:spPr bwMode="auto">
          <a:xfrm>
            <a:off x="4658655" y="4792208"/>
            <a:ext cx="37208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smtClean="0"/>
              <a:t>反磁性</a:t>
            </a:r>
            <a:r>
              <a:rPr lang="en-US" altLang="ja-JP" sz="2000" dirty="0"/>
              <a:t>(</a:t>
            </a:r>
            <a:r>
              <a:rPr lang="ja-JP" altLang="en-US" sz="2000" dirty="0"/>
              <a:t>各自調べてみてください</a:t>
            </a:r>
            <a:r>
              <a:rPr lang="en-US" altLang="ja-JP" sz="2000" dirty="0" smtClean="0"/>
              <a:t>)</a:t>
            </a:r>
            <a:endParaRPr lang="en-US" altLang="ja-JP" sz="2000" dirty="0"/>
          </a:p>
        </p:txBody>
      </p:sp>
      <p:sp>
        <p:nvSpPr>
          <p:cNvPr id="20" name="Text Box 14"/>
          <p:cNvSpPr txBox="1">
            <a:spLocks noChangeArrowheads="1"/>
          </p:cNvSpPr>
          <p:nvPr/>
        </p:nvSpPr>
        <p:spPr bwMode="auto">
          <a:xfrm>
            <a:off x="4774543" y="315867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常磁性</a:t>
            </a:r>
            <a:endParaRPr lang="en-US" altLang="ja-JP" sz="2000" dirty="0"/>
          </a:p>
        </p:txBody>
      </p:sp>
      <p:sp>
        <p:nvSpPr>
          <p:cNvPr id="21" name="Text Box 15"/>
          <p:cNvSpPr txBox="1">
            <a:spLocks noChangeArrowheads="1"/>
          </p:cNvSpPr>
          <p:nvPr/>
        </p:nvSpPr>
        <p:spPr bwMode="auto">
          <a:xfrm>
            <a:off x="4776130" y="3646033"/>
            <a:ext cx="39773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反強</a:t>
            </a:r>
            <a:r>
              <a:rPr lang="ja-JP" altLang="en-US" sz="2000" dirty="0" smtClean="0"/>
              <a:t>磁性</a:t>
            </a:r>
            <a:r>
              <a:rPr lang="en-US" altLang="ja-JP" sz="2000" dirty="0" smtClean="0"/>
              <a:t>(</a:t>
            </a:r>
            <a:r>
              <a:rPr lang="ja-JP" altLang="en-US" sz="2000" dirty="0" smtClean="0"/>
              <a:t>各自調べてみてください</a:t>
            </a:r>
            <a:r>
              <a:rPr lang="en-US" altLang="ja-JP" sz="2000" dirty="0" smtClean="0"/>
              <a:t>)</a:t>
            </a:r>
            <a:endParaRPr lang="en-US" altLang="ja-JP" sz="2000" dirty="0"/>
          </a:p>
        </p:txBody>
      </p:sp>
      <p:sp>
        <p:nvSpPr>
          <p:cNvPr id="22" name="Text Box 16"/>
          <p:cNvSpPr txBox="1">
            <a:spLocks noChangeArrowheads="1"/>
          </p:cNvSpPr>
          <p:nvPr/>
        </p:nvSpPr>
        <p:spPr bwMode="auto">
          <a:xfrm>
            <a:off x="4476093" y="1960108"/>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t>強磁性</a:t>
            </a:r>
            <a:endParaRPr lang="en-US" altLang="ja-JP" sz="2000"/>
          </a:p>
        </p:txBody>
      </p:sp>
      <p:sp>
        <p:nvSpPr>
          <p:cNvPr id="23" name="Text Box 17"/>
          <p:cNvSpPr txBox="1">
            <a:spLocks noChangeArrowheads="1"/>
          </p:cNvSpPr>
          <p:nvPr/>
        </p:nvSpPr>
        <p:spPr bwMode="auto">
          <a:xfrm>
            <a:off x="2067855" y="3692070"/>
            <a:ext cx="322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0</a:t>
            </a:r>
          </a:p>
        </p:txBody>
      </p:sp>
      <p:sp>
        <p:nvSpPr>
          <p:cNvPr id="24" name="Text Box 5"/>
          <p:cNvSpPr txBox="1">
            <a:spLocks noChangeArrowheads="1"/>
          </p:cNvSpPr>
          <p:nvPr/>
        </p:nvSpPr>
        <p:spPr bwMode="auto">
          <a:xfrm>
            <a:off x="3665198" y="5483825"/>
            <a:ext cx="5478802" cy="523220"/>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r>
              <a:rPr lang="ja-JP" altLang="en-US" sz="2800" dirty="0" smtClean="0"/>
              <a:t>応用上、特に重要なのは強磁性体</a:t>
            </a:r>
            <a:endParaRPr lang="ja-JP" alt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 5"/>
          <p:cNvSpPr>
            <a:spLocks noGrp="1"/>
          </p:cNvSpPr>
          <p:nvPr>
            <p:ph type="sldNum" sz="quarter" idx="12"/>
          </p:nvPr>
        </p:nvSpPr>
        <p:spPr/>
        <p:txBody>
          <a:bodyPr/>
          <a:lstStyle/>
          <a:p>
            <a:pPr>
              <a:defRPr/>
            </a:pPr>
            <a:fld id="{C197AF5A-D3C2-45BF-816A-D63D33D5652A}" type="slidenum">
              <a:rPr lang="en-US" altLang="ja-JP"/>
              <a:pPr>
                <a:defRPr/>
              </a:pPr>
              <a:t>21</a:t>
            </a:fld>
            <a:endParaRPr lang="en-US" altLang="ja-JP"/>
          </a:p>
        </p:txBody>
      </p:sp>
      <p:sp>
        <p:nvSpPr>
          <p:cNvPr id="225282"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強磁性体の</a:t>
            </a:r>
            <a:r>
              <a:rPr lang="en-US" altLang="ja-JP" sz="3600" i="1" dirty="0" smtClean="0">
                <a:solidFill>
                  <a:schemeClr val="bg1"/>
                </a:solidFill>
              </a:rPr>
              <a:t>M</a:t>
            </a:r>
            <a:r>
              <a:rPr lang="en-US" altLang="ja-JP" sz="3600" dirty="0" smtClean="0">
                <a:solidFill>
                  <a:schemeClr val="bg1"/>
                </a:solidFill>
              </a:rPr>
              <a:t>-</a:t>
            </a:r>
            <a:r>
              <a:rPr lang="en-US" altLang="ja-JP" sz="3600" i="1" dirty="0" smtClean="0">
                <a:solidFill>
                  <a:schemeClr val="bg1"/>
                </a:solidFill>
              </a:rPr>
              <a:t>H</a:t>
            </a:r>
            <a:r>
              <a:rPr lang="ja-JP" altLang="en-US" sz="3600" dirty="0" smtClean="0">
                <a:solidFill>
                  <a:schemeClr val="bg1"/>
                </a:solidFill>
              </a:rPr>
              <a:t>曲線</a:t>
            </a:r>
            <a:endParaRPr lang="ja-JP" altLang="en-US" sz="3600" dirty="0">
              <a:solidFill>
                <a:schemeClr val="bg1"/>
              </a:solidFill>
            </a:endParaRPr>
          </a:p>
        </p:txBody>
      </p:sp>
      <p:sp>
        <p:nvSpPr>
          <p:cNvPr id="225283" name="Text Box 5"/>
          <p:cNvSpPr txBox="1">
            <a:spLocks noChangeArrowheads="1"/>
          </p:cNvSpPr>
          <p:nvPr/>
        </p:nvSpPr>
        <p:spPr bwMode="auto">
          <a:xfrm>
            <a:off x="1" y="706438"/>
            <a:ext cx="4676774" cy="5693866"/>
          </a:xfrm>
          <a:prstGeom prst="rect">
            <a:avLst/>
          </a:prstGeom>
          <a:noFill/>
          <a:ln>
            <a:noFill/>
          </a:ln>
          <a:extLst/>
        </p:spPr>
        <p:txBody>
          <a:bodyPr wrap="square">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r>
              <a:rPr lang="ja-JP" altLang="en-US" sz="2800" dirty="0" smtClean="0"/>
              <a:t>・</a:t>
            </a:r>
            <a:r>
              <a:rPr lang="ja-JP" altLang="en-US" sz="2800" dirty="0"/>
              <a:t>外部磁場を増加する場合と減少する場合で磁化の振る舞いが異なる</a:t>
            </a:r>
            <a:r>
              <a:rPr lang="en-US" altLang="ja-JP" sz="2800" dirty="0"/>
              <a:t>=</a:t>
            </a:r>
            <a:r>
              <a:rPr lang="ja-JP" altLang="en-US" sz="2800" dirty="0"/>
              <a:t>履歴</a:t>
            </a:r>
            <a:r>
              <a:rPr lang="ja-JP" altLang="en-US" sz="2800" dirty="0" smtClean="0"/>
              <a:t>現象</a:t>
            </a:r>
            <a:endParaRPr lang="en-US" altLang="ja-JP" sz="2800" dirty="0" smtClean="0"/>
          </a:p>
          <a:p>
            <a:pPr eaLnBrk="1" hangingPunct="1"/>
            <a:r>
              <a:rPr lang="ja-JP" altLang="en-US" sz="2800" dirty="0"/>
              <a:t>　</a:t>
            </a:r>
            <a:r>
              <a:rPr lang="en-US" altLang="ja-JP" sz="2800" dirty="0" smtClean="0"/>
              <a:t>(</a:t>
            </a:r>
            <a:r>
              <a:rPr lang="ja-JP" altLang="en-US" sz="2800" dirty="0"/>
              <a:t>ヒステリシス</a:t>
            </a:r>
            <a:r>
              <a:rPr lang="en-US" altLang="ja-JP" sz="2800" dirty="0"/>
              <a:t>)</a:t>
            </a:r>
            <a:r>
              <a:rPr lang="ja-JP" altLang="en-US" sz="2800" dirty="0"/>
              <a:t>が見られる。</a:t>
            </a:r>
          </a:p>
          <a:p>
            <a:pPr eaLnBrk="1" hangingPunct="1"/>
            <a:r>
              <a:rPr lang="ja-JP" altLang="en-US" sz="2800" dirty="0">
                <a:solidFill>
                  <a:srgbClr val="FF0000"/>
                </a:solidFill>
              </a:rPr>
              <a:t>・磁界がゼロでも磁化が残る。</a:t>
            </a:r>
          </a:p>
          <a:p>
            <a:pPr eaLnBrk="1" hangingPunct="1"/>
            <a:r>
              <a:rPr lang="ja-JP" altLang="en-US" sz="2800" dirty="0">
                <a:solidFill>
                  <a:srgbClr val="FF0000"/>
                </a:solidFill>
              </a:rPr>
              <a:t>＝残留磁化　</a:t>
            </a:r>
            <a:r>
              <a:rPr lang="en-US" altLang="ja-JP" sz="2800" i="1" dirty="0" err="1">
                <a:solidFill>
                  <a:srgbClr val="FF0000"/>
                </a:solidFill>
              </a:rPr>
              <a:t>M</a:t>
            </a:r>
            <a:r>
              <a:rPr lang="en-US" altLang="ja-JP" sz="2800" i="1" baseline="-25000" dirty="0" err="1">
                <a:solidFill>
                  <a:srgbClr val="FF0000"/>
                </a:solidFill>
              </a:rPr>
              <a:t>r</a:t>
            </a:r>
            <a:endParaRPr lang="en-US" altLang="ja-JP" sz="2800" i="1" baseline="-25000" dirty="0">
              <a:solidFill>
                <a:srgbClr val="FF0000"/>
              </a:solidFill>
            </a:endParaRPr>
          </a:p>
          <a:p>
            <a:pPr eaLnBrk="1" hangingPunct="1"/>
            <a:r>
              <a:rPr lang="ja-JP" altLang="en-US" sz="2800" dirty="0" smtClean="0">
                <a:solidFill>
                  <a:srgbClr val="FF0000"/>
                </a:solidFill>
              </a:rPr>
              <a:t>⇒不揮発性の基</a:t>
            </a:r>
            <a:endParaRPr lang="en-US" altLang="ja-JP" sz="2800" dirty="0" smtClean="0">
              <a:solidFill>
                <a:srgbClr val="FF0000"/>
              </a:solidFill>
            </a:endParaRPr>
          </a:p>
          <a:p>
            <a:pPr eaLnBrk="1" hangingPunct="1"/>
            <a:r>
              <a:rPr lang="ja-JP" altLang="en-US" sz="2800" dirty="0" smtClean="0">
                <a:solidFill>
                  <a:srgbClr val="FF0000"/>
                </a:solidFill>
              </a:rPr>
              <a:t>⇒</a:t>
            </a:r>
            <a:r>
              <a:rPr lang="ja-JP" altLang="en-US" sz="2800" dirty="0">
                <a:solidFill>
                  <a:srgbClr val="FF0000"/>
                </a:solidFill>
              </a:rPr>
              <a:t>ハードディスクの原理</a:t>
            </a:r>
          </a:p>
          <a:p>
            <a:pPr eaLnBrk="1" hangingPunct="1"/>
            <a:r>
              <a:rPr lang="ja-JP" altLang="en-US" sz="2800" dirty="0"/>
              <a:t>・磁化の大きさは有限</a:t>
            </a:r>
          </a:p>
          <a:p>
            <a:pPr eaLnBrk="1" hangingPunct="1"/>
            <a:r>
              <a:rPr lang="ja-JP" altLang="en-US" sz="2800" dirty="0"/>
              <a:t>＝飽和磁化　</a:t>
            </a:r>
            <a:r>
              <a:rPr lang="en-US" altLang="ja-JP" sz="2800" i="1" dirty="0" err="1"/>
              <a:t>M</a:t>
            </a:r>
            <a:r>
              <a:rPr lang="en-US" altLang="ja-JP" sz="2800" i="1" baseline="-25000" dirty="0" err="1"/>
              <a:t>s</a:t>
            </a:r>
            <a:endParaRPr lang="en-US" altLang="ja-JP" sz="2800" i="1" baseline="-25000" dirty="0"/>
          </a:p>
          <a:p>
            <a:pPr eaLnBrk="1" hangingPunct="1"/>
            <a:r>
              <a:rPr lang="ja-JP" altLang="en-US" sz="2800" dirty="0"/>
              <a:t>・磁化を反転させるのに必要な磁界</a:t>
            </a:r>
          </a:p>
          <a:p>
            <a:pPr eaLnBrk="1" hangingPunct="1"/>
            <a:r>
              <a:rPr lang="en-US" altLang="ja-JP" sz="2800" dirty="0"/>
              <a:t>=</a:t>
            </a:r>
            <a:r>
              <a:rPr lang="ja-JP" altLang="en-US" sz="2800" dirty="0"/>
              <a:t>保磁力　</a:t>
            </a:r>
            <a:r>
              <a:rPr lang="en-US" altLang="ja-JP" sz="2800" i="1" dirty="0" err="1"/>
              <a:t>H</a:t>
            </a:r>
            <a:r>
              <a:rPr lang="en-US" altLang="ja-JP" sz="2800" i="1" baseline="-25000" dirty="0" err="1"/>
              <a:t>c</a:t>
            </a:r>
            <a:endParaRPr lang="en-US" altLang="ja-JP" sz="2800" i="1" baseline="-25000" dirty="0"/>
          </a:p>
        </p:txBody>
      </p:sp>
      <p:sp>
        <p:nvSpPr>
          <p:cNvPr id="225284" name="Line 4"/>
          <p:cNvSpPr>
            <a:spLocks noChangeShapeType="1"/>
          </p:cNvSpPr>
          <p:nvPr/>
        </p:nvSpPr>
        <p:spPr bwMode="auto">
          <a:xfrm>
            <a:off x="4476750" y="3894138"/>
            <a:ext cx="458628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285" name="Line 5"/>
          <p:cNvSpPr>
            <a:spLocks noChangeShapeType="1"/>
          </p:cNvSpPr>
          <p:nvPr/>
        </p:nvSpPr>
        <p:spPr bwMode="auto">
          <a:xfrm flipV="1">
            <a:off x="6815138" y="1025525"/>
            <a:ext cx="0" cy="50514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287" name="Text Box 7"/>
          <p:cNvSpPr txBox="1">
            <a:spLocks noChangeArrowheads="1"/>
          </p:cNvSpPr>
          <p:nvPr/>
        </p:nvSpPr>
        <p:spPr bwMode="auto">
          <a:xfrm>
            <a:off x="7693025" y="3414713"/>
            <a:ext cx="145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外部磁界 </a:t>
            </a:r>
            <a:r>
              <a:rPr lang="en-US" altLang="ja-JP" sz="2000" i="1" dirty="0"/>
              <a:t>H</a:t>
            </a:r>
          </a:p>
        </p:txBody>
      </p:sp>
      <p:sp>
        <p:nvSpPr>
          <p:cNvPr id="225288" name="Text Box 8"/>
          <p:cNvSpPr txBox="1">
            <a:spLocks noChangeArrowheads="1"/>
          </p:cNvSpPr>
          <p:nvPr/>
        </p:nvSpPr>
        <p:spPr bwMode="auto">
          <a:xfrm>
            <a:off x="6923088" y="1019175"/>
            <a:ext cx="966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磁化 </a:t>
            </a:r>
            <a:r>
              <a:rPr lang="en-US" altLang="ja-JP" sz="2000" i="1" dirty="0"/>
              <a:t>M</a:t>
            </a:r>
          </a:p>
        </p:txBody>
      </p:sp>
      <p:sp>
        <p:nvSpPr>
          <p:cNvPr id="225291" name="Freeform 11"/>
          <p:cNvSpPr>
            <a:spLocks/>
          </p:cNvSpPr>
          <p:nvPr/>
        </p:nvSpPr>
        <p:spPr bwMode="auto">
          <a:xfrm>
            <a:off x="4611688" y="1849438"/>
            <a:ext cx="3921125" cy="3729037"/>
          </a:xfrm>
          <a:custGeom>
            <a:avLst/>
            <a:gdLst>
              <a:gd name="T0" fmla="*/ 90 w 2470"/>
              <a:gd name="T1" fmla="*/ 2342 h 2349"/>
              <a:gd name="T2" fmla="*/ 184 w 2470"/>
              <a:gd name="T3" fmla="*/ 2332 h 2349"/>
              <a:gd name="T4" fmla="*/ 1195 w 2470"/>
              <a:gd name="T5" fmla="*/ 2332 h 2349"/>
              <a:gd name="T6" fmla="*/ 1421 w 2470"/>
              <a:gd name="T7" fmla="*/ 2228 h 2349"/>
              <a:gd name="T8" fmla="*/ 1487 w 2470"/>
              <a:gd name="T9" fmla="*/ 1804 h 2349"/>
              <a:gd name="T10" fmla="*/ 1497 w 2470"/>
              <a:gd name="T11" fmla="*/ 623 h 2349"/>
              <a:gd name="T12" fmla="*/ 1535 w 2470"/>
              <a:gd name="T13" fmla="*/ 104 h 2349"/>
              <a:gd name="T14" fmla="*/ 1799 w 2470"/>
              <a:gd name="T15" fmla="*/ 19 h 2349"/>
              <a:gd name="T16" fmla="*/ 2470 w 2470"/>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0" h="2349">
                <a:moveTo>
                  <a:pt x="90" y="2342"/>
                </a:moveTo>
                <a:cubicBezTo>
                  <a:pt x="45" y="2338"/>
                  <a:pt x="0" y="2334"/>
                  <a:pt x="184" y="2332"/>
                </a:cubicBezTo>
                <a:cubicBezTo>
                  <a:pt x="368" y="2330"/>
                  <a:pt x="989" y="2349"/>
                  <a:pt x="1195" y="2332"/>
                </a:cubicBezTo>
                <a:cubicBezTo>
                  <a:pt x="1401" y="2315"/>
                  <a:pt x="1372" y="2316"/>
                  <a:pt x="1421" y="2228"/>
                </a:cubicBezTo>
                <a:cubicBezTo>
                  <a:pt x="1470" y="2140"/>
                  <a:pt x="1474" y="2072"/>
                  <a:pt x="1487" y="1804"/>
                </a:cubicBezTo>
                <a:cubicBezTo>
                  <a:pt x="1500" y="1536"/>
                  <a:pt x="1489" y="906"/>
                  <a:pt x="1497" y="623"/>
                </a:cubicBezTo>
                <a:cubicBezTo>
                  <a:pt x="1505" y="340"/>
                  <a:pt x="1485" y="205"/>
                  <a:pt x="1535" y="104"/>
                </a:cubicBezTo>
                <a:cubicBezTo>
                  <a:pt x="1585" y="3"/>
                  <a:pt x="1643" y="36"/>
                  <a:pt x="1799" y="19"/>
                </a:cubicBezTo>
                <a:cubicBezTo>
                  <a:pt x="1955" y="2"/>
                  <a:pt x="2212" y="1"/>
                  <a:pt x="2470" y="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292" name="Freeform 12"/>
          <p:cNvSpPr>
            <a:spLocks/>
          </p:cNvSpPr>
          <p:nvPr/>
        </p:nvSpPr>
        <p:spPr bwMode="auto">
          <a:xfrm>
            <a:off x="4227513" y="1851025"/>
            <a:ext cx="3921125" cy="3729038"/>
          </a:xfrm>
          <a:custGeom>
            <a:avLst/>
            <a:gdLst>
              <a:gd name="T0" fmla="*/ 90 w 2470"/>
              <a:gd name="T1" fmla="*/ 2342 h 2349"/>
              <a:gd name="T2" fmla="*/ 184 w 2470"/>
              <a:gd name="T3" fmla="*/ 2332 h 2349"/>
              <a:gd name="T4" fmla="*/ 1195 w 2470"/>
              <a:gd name="T5" fmla="*/ 2332 h 2349"/>
              <a:gd name="T6" fmla="*/ 1421 w 2470"/>
              <a:gd name="T7" fmla="*/ 2228 h 2349"/>
              <a:gd name="T8" fmla="*/ 1487 w 2470"/>
              <a:gd name="T9" fmla="*/ 1804 h 2349"/>
              <a:gd name="T10" fmla="*/ 1497 w 2470"/>
              <a:gd name="T11" fmla="*/ 623 h 2349"/>
              <a:gd name="T12" fmla="*/ 1535 w 2470"/>
              <a:gd name="T13" fmla="*/ 104 h 2349"/>
              <a:gd name="T14" fmla="*/ 1799 w 2470"/>
              <a:gd name="T15" fmla="*/ 19 h 2349"/>
              <a:gd name="T16" fmla="*/ 2470 w 2470"/>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0" h="2349">
                <a:moveTo>
                  <a:pt x="90" y="2342"/>
                </a:moveTo>
                <a:cubicBezTo>
                  <a:pt x="45" y="2338"/>
                  <a:pt x="0" y="2334"/>
                  <a:pt x="184" y="2332"/>
                </a:cubicBezTo>
                <a:cubicBezTo>
                  <a:pt x="368" y="2330"/>
                  <a:pt x="989" y="2349"/>
                  <a:pt x="1195" y="2332"/>
                </a:cubicBezTo>
                <a:cubicBezTo>
                  <a:pt x="1401" y="2315"/>
                  <a:pt x="1372" y="2316"/>
                  <a:pt x="1421" y="2228"/>
                </a:cubicBezTo>
                <a:cubicBezTo>
                  <a:pt x="1470" y="2140"/>
                  <a:pt x="1474" y="2072"/>
                  <a:pt x="1487" y="1804"/>
                </a:cubicBezTo>
                <a:cubicBezTo>
                  <a:pt x="1500" y="1536"/>
                  <a:pt x="1489" y="906"/>
                  <a:pt x="1497" y="623"/>
                </a:cubicBezTo>
                <a:cubicBezTo>
                  <a:pt x="1505" y="340"/>
                  <a:pt x="1485" y="205"/>
                  <a:pt x="1535" y="104"/>
                </a:cubicBezTo>
                <a:cubicBezTo>
                  <a:pt x="1585" y="3"/>
                  <a:pt x="1643" y="36"/>
                  <a:pt x="1799" y="19"/>
                </a:cubicBezTo>
                <a:cubicBezTo>
                  <a:pt x="1955" y="2"/>
                  <a:pt x="2212" y="1"/>
                  <a:pt x="2470" y="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294" name="Text Box 14"/>
          <p:cNvSpPr txBox="1">
            <a:spLocks noChangeArrowheads="1"/>
          </p:cNvSpPr>
          <p:nvPr/>
        </p:nvSpPr>
        <p:spPr bwMode="auto">
          <a:xfrm>
            <a:off x="6140450" y="1857375"/>
            <a:ext cx="442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M</a:t>
            </a:r>
            <a:r>
              <a:rPr lang="en-US" altLang="ja-JP" sz="2000" i="1" baseline="-25000" dirty="0" err="1"/>
              <a:t>r</a:t>
            </a:r>
            <a:endParaRPr lang="en-US" altLang="ja-JP" sz="2000" i="1" baseline="-25000" dirty="0"/>
          </a:p>
        </p:txBody>
      </p:sp>
      <p:sp>
        <p:nvSpPr>
          <p:cNvPr id="225296" name="Text Box 16"/>
          <p:cNvSpPr txBox="1">
            <a:spLocks noChangeArrowheads="1"/>
          </p:cNvSpPr>
          <p:nvPr/>
        </p:nvSpPr>
        <p:spPr bwMode="auto">
          <a:xfrm>
            <a:off x="7105650" y="3986213"/>
            <a:ext cx="4363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H</a:t>
            </a:r>
            <a:r>
              <a:rPr lang="en-US" altLang="ja-JP" sz="2000" i="1" baseline="-25000" dirty="0" err="1"/>
              <a:t>c</a:t>
            </a:r>
            <a:endParaRPr lang="en-US" altLang="ja-JP" sz="2000" i="1" baseline="-25000" dirty="0"/>
          </a:p>
        </p:txBody>
      </p:sp>
      <p:sp>
        <p:nvSpPr>
          <p:cNvPr id="225297" name="Oval 17"/>
          <p:cNvSpPr>
            <a:spLocks noChangeArrowheads="1"/>
          </p:cNvSpPr>
          <p:nvPr/>
        </p:nvSpPr>
        <p:spPr bwMode="auto">
          <a:xfrm>
            <a:off x="6621463" y="1744663"/>
            <a:ext cx="374650" cy="3746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5298" name="Oval 18"/>
          <p:cNvSpPr>
            <a:spLocks noChangeArrowheads="1"/>
          </p:cNvSpPr>
          <p:nvPr/>
        </p:nvSpPr>
        <p:spPr bwMode="auto">
          <a:xfrm>
            <a:off x="6637338" y="5289550"/>
            <a:ext cx="374650" cy="3746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5299" name="Text Box 19"/>
          <p:cNvSpPr txBox="1">
            <a:spLocks noChangeArrowheads="1"/>
          </p:cNvSpPr>
          <p:nvPr/>
        </p:nvSpPr>
        <p:spPr bwMode="auto">
          <a:xfrm>
            <a:off x="6586538" y="3500438"/>
            <a:ext cx="322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0</a:t>
            </a:r>
          </a:p>
        </p:txBody>
      </p:sp>
      <p:sp>
        <p:nvSpPr>
          <p:cNvPr id="225300" name="Text Box 20"/>
          <p:cNvSpPr txBox="1">
            <a:spLocks noChangeArrowheads="1"/>
          </p:cNvSpPr>
          <p:nvPr/>
        </p:nvSpPr>
        <p:spPr bwMode="auto">
          <a:xfrm>
            <a:off x="8154988" y="1476375"/>
            <a:ext cx="4587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M</a:t>
            </a:r>
            <a:r>
              <a:rPr lang="en-US" altLang="ja-JP" sz="2000" i="1" baseline="-25000" dirty="0" err="1"/>
              <a:t>s</a:t>
            </a:r>
            <a:endParaRPr lang="en-US" altLang="ja-JP" sz="2000" i="1" baseline="-25000" dirty="0"/>
          </a:p>
        </p:txBody>
      </p:sp>
      <p:sp>
        <p:nvSpPr>
          <p:cNvPr id="225301" name="Line 21"/>
          <p:cNvSpPr>
            <a:spLocks noChangeShapeType="1"/>
          </p:cNvSpPr>
          <p:nvPr/>
        </p:nvSpPr>
        <p:spPr bwMode="auto">
          <a:xfrm>
            <a:off x="4930775" y="5695950"/>
            <a:ext cx="674688" cy="1587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02" name="Line 22"/>
          <p:cNvSpPr>
            <a:spLocks noChangeShapeType="1"/>
          </p:cNvSpPr>
          <p:nvPr/>
        </p:nvSpPr>
        <p:spPr bwMode="auto">
          <a:xfrm flipV="1">
            <a:off x="6430963" y="5522913"/>
            <a:ext cx="674687" cy="223837"/>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03" name="Line 23"/>
          <p:cNvSpPr>
            <a:spLocks noChangeShapeType="1"/>
          </p:cNvSpPr>
          <p:nvPr/>
        </p:nvSpPr>
        <p:spPr bwMode="auto">
          <a:xfrm flipV="1">
            <a:off x="7105650" y="3414713"/>
            <a:ext cx="0" cy="719137"/>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04" name="Line 24"/>
          <p:cNvSpPr>
            <a:spLocks noChangeShapeType="1"/>
          </p:cNvSpPr>
          <p:nvPr/>
        </p:nvSpPr>
        <p:spPr bwMode="auto">
          <a:xfrm flipV="1">
            <a:off x="7105650" y="2035175"/>
            <a:ext cx="330200" cy="239713"/>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05" name="Line 25"/>
          <p:cNvSpPr>
            <a:spLocks noChangeShapeType="1"/>
          </p:cNvSpPr>
          <p:nvPr/>
        </p:nvSpPr>
        <p:spPr bwMode="auto">
          <a:xfrm>
            <a:off x="7754938" y="1998663"/>
            <a:ext cx="674687" cy="1587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06" name="Line 26"/>
          <p:cNvSpPr>
            <a:spLocks noChangeShapeType="1"/>
          </p:cNvSpPr>
          <p:nvPr/>
        </p:nvSpPr>
        <p:spPr bwMode="auto">
          <a:xfrm flipH="1">
            <a:off x="7372350" y="1735138"/>
            <a:ext cx="674688" cy="1587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07" name="Line 27"/>
          <p:cNvSpPr>
            <a:spLocks noChangeShapeType="1"/>
          </p:cNvSpPr>
          <p:nvPr/>
        </p:nvSpPr>
        <p:spPr bwMode="auto">
          <a:xfrm flipH="1">
            <a:off x="6491288" y="1770063"/>
            <a:ext cx="614362" cy="13652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08" name="Line 28"/>
          <p:cNvSpPr>
            <a:spLocks noChangeShapeType="1"/>
          </p:cNvSpPr>
          <p:nvPr/>
        </p:nvSpPr>
        <p:spPr bwMode="auto">
          <a:xfrm flipH="1">
            <a:off x="6438900" y="3346450"/>
            <a:ext cx="58738" cy="94932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09" name="Line 29"/>
          <p:cNvSpPr>
            <a:spLocks noChangeShapeType="1"/>
          </p:cNvSpPr>
          <p:nvPr/>
        </p:nvSpPr>
        <p:spPr bwMode="auto">
          <a:xfrm flipH="1">
            <a:off x="5108575" y="5411788"/>
            <a:ext cx="674688" cy="1587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10" name="Line 30"/>
          <p:cNvSpPr>
            <a:spLocks noChangeShapeType="1"/>
          </p:cNvSpPr>
          <p:nvPr/>
        </p:nvSpPr>
        <p:spPr bwMode="auto">
          <a:xfrm flipH="1">
            <a:off x="6107113" y="5222875"/>
            <a:ext cx="344487" cy="22542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11" name="Text Box 31"/>
          <p:cNvSpPr txBox="1">
            <a:spLocks noChangeArrowheads="1"/>
          </p:cNvSpPr>
          <p:nvPr/>
        </p:nvSpPr>
        <p:spPr bwMode="auto">
          <a:xfrm>
            <a:off x="6062663" y="1279525"/>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ＭＳ Ｐゴシック" charset="-128"/>
              </a:rPr>
              <a:t>“1”</a:t>
            </a:r>
          </a:p>
        </p:txBody>
      </p:sp>
      <p:sp>
        <p:nvSpPr>
          <p:cNvPr id="225312" name="Text Box 32"/>
          <p:cNvSpPr txBox="1">
            <a:spLocks noChangeArrowheads="1"/>
          </p:cNvSpPr>
          <p:nvPr/>
        </p:nvSpPr>
        <p:spPr bwMode="auto">
          <a:xfrm>
            <a:off x="7105650" y="5210175"/>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ＭＳ Ｐゴシック" charset="-128"/>
              </a:rPr>
              <a:t>“0”</a:t>
            </a:r>
          </a:p>
        </p:txBody>
      </p:sp>
      <p:grpSp>
        <p:nvGrpSpPr>
          <p:cNvPr id="225313" name="Group 33"/>
          <p:cNvGrpSpPr>
            <a:grpSpLocks/>
          </p:cNvGrpSpPr>
          <p:nvPr/>
        </p:nvGrpSpPr>
        <p:grpSpPr bwMode="auto">
          <a:xfrm rot="-5400000">
            <a:off x="7961312" y="1439863"/>
            <a:ext cx="1598613" cy="388938"/>
            <a:chOff x="2840" y="3223"/>
            <a:chExt cx="1007" cy="245"/>
          </a:xfrm>
        </p:grpSpPr>
        <p:grpSp>
          <p:nvGrpSpPr>
            <p:cNvPr id="225314" name="Group 34"/>
            <p:cNvGrpSpPr>
              <a:grpSpLocks/>
            </p:cNvGrpSpPr>
            <p:nvPr/>
          </p:nvGrpSpPr>
          <p:grpSpPr bwMode="auto">
            <a:xfrm>
              <a:off x="2880" y="3264"/>
              <a:ext cx="927" cy="151"/>
              <a:chOff x="2481" y="2160"/>
              <a:chExt cx="1119" cy="240"/>
            </a:xfrm>
          </p:grpSpPr>
          <p:sp>
            <p:nvSpPr>
              <p:cNvPr id="225315" name="Rectangle 35"/>
              <p:cNvSpPr>
                <a:spLocks noChangeArrowheads="1"/>
              </p:cNvSpPr>
              <p:nvPr/>
            </p:nvSpPr>
            <p:spPr bwMode="auto">
              <a:xfrm>
                <a:off x="3033" y="2160"/>
                <a:ext cx="567"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ja-JP" altLang="en-US"/>
              </a:p>
            </p:txBody>
          </p:sp>
          <p:sp>
            <p:nvSpPr>
              <p:cNvPr id="225316" name="Rectangle 36"/>
              <p:cNvSpPr>
                <a:spLocks noChangeArrowheads="1"/>
              </p:cNvSpPr>
              <p:nvPr/>
            </p:nvSpPr>
            <p:spPr bwMode="auto">
              <a:xfrm>
                <a:off x="2481" y="2160"/>
                <a:ext cx="567" cy="24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25317" name="Text Box 37"/>
            <p:cNvSpPr txBox="1">
              <a:spLocks noChangeArrowheads="1"/>
            </p:cNvSpPr>
            <p:nvPr/>
          </p:nvSpPr>
          <p:spPr bwMode="auto">
            <a:xfrm rot="-5400000">
              <a:off x="3606" y="322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N</a:t>
              </a:r>
            </a:p>
          </p:txBody>
        </p:sp>
        <p:sp>
          <p:nvSpPr>
            <p:cNvPr id="225318" name="Text Box 38"/>
            <p:cNvSpPr txBox="1">
              <a:spLocks noChangeArrowheads="1"/>
            </p:cNvSpPr>
            <p:nvPr/>
          </p:nvSpPr>
          <p:spPr bwMode="auto">
            <a:xfrm rot="5400000">
              <a:off x="2853" y="3210"/>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S</a:t>
              </a:r>
            </a:p>
          </p:txBody>
        </p:sp>
      </p:grpSp>
      <p:grpSp>
        <p:nvGrpSpPr>
          <p:cNvPr id="225319" name="Group 39"/>
          <p:cNvGrpSpPr>
            <a:grpSpLocks/>
          </p:cNvGrpSpPr>
          <p:nvPr/>
        </p:nvGrpSpPr>
        <p:grpSpPr bwMode="auto">
          <a:xfrm rot="5400000" flipV="1">
            <a:off x="3767138" y="5473700"/>
            <a:ext cx="1598612" cy="388938"/>
            <a:chOff x="2840" y="3223"/>
            <a:chExt cx="1007" cy="245"/>
          </a:xfrm>
        </p:grpSpPr>
        <p:grpSp>
          <p:nvGrpSpPr>
            <p:cNvPr id="225320" name="Group 40"/>
            <p:cNvGrpSpPr>
              <a:grpSpLocks/>
            </p:cNvGrpSpPr>
            <p:nvPr/>
          </p:nvGrpSpPr>
          <p:grpSpPr bwMode="auto">
            <a:xfrm>
              <a:off x="2880" y="3264"/>
              <a:ext cx="927" cy="151"/>
              <a:chOff x="2481" y="2160"/>
              <a:chExt cx="1119" cy="240"/>
            </a:xfrm>
          </p:grpSpPr>
          <p:sp>
            <p:nvSpPr>
              <p:cNvPr id="225321" name="Rectangle 41"/>
              <p:cNvSpPr>
                <a:spLocks noChangeArrowheads="1"/>
              </p:cNvSpPr>
              <p:nvPr/>
            </p:nvSpPr>
            <p:spPr bwMode="auto">
              <a:xfrm>
                <a:off x="3033" y="2160"/>
                <a:ext cx="567"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ja-JP" altLang="en-US"/>
              </a:p>
            </p:txBody>
          </p:sp>
          <p:sp>
            <p:nvSpPr>
              <p:cNvPr id="225322" name="Rectangle 42"/>
              <p:cNvSpPr>
                <a:spLocks noChangeArrowheads="1"/>
              </p:cNvSpPr>
              <p:nvPr/>
            </p:nvSpPr>
            <p:spPr bwMode="auto">
              <a:xfrm>
                <a:off x="2481" y="2160"/>
                <a:ext cx="567" cy="24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25323" name="Text Box 43"/>
            <p:cNvSpPr txBox="1">
              <a:spLocks noChangeArrowheads="1"/>
            </p:cNvSpPr>
            <p:nvPr/>
          </p:nvSpPr>
          <p:spPr bwMode="auto">
            <a:xfrm rot="-5400000">
              <a:off x="3606" y="322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N</a:t>
              </a:r>
            </a:p>
          </p:txBody>
        </p:sp>
        <p:sp>
          <p:nvSpPr>
            <p:cNvPr id="225324" name="Text Box 44"/>
            <p:cNvSpPr txBox="1">
              <a:spLocks noChangeArrowheads="1"/>
            </p:cNvSpPr>
            <p:nvPr/>
          </p:nvSpPr>
          <p:spPr bwMode="auto">
            <a:xfrm rot="5400000">
              <a:off x="2853" y="3210"/>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S</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pPr>
              <a:defRPr/>
            </a:pPr>
            <a:fld id="{7EFE5FC1-998D-4DFD-BF24-B01E828E5C6C}" type="slidenum">
              <a:rPr lang="en-US" altLang="ja-JP"/>
              <a:pPr>
                <a:defRPr/>
              </a:pPr>
              <a:t>22</a:t>
            </a:fld>
            <a:endParaRPr lang="en-US" altLang="ja-JP"/>
          </a:p>
        </p:txBody>
      </p:sp>
      <p:sp>
        <p:nvSpPr>
          <p:cNvPr id="233474"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a:t>
            </a:r>
            <a:r>
              <a:rPr lang="ja-JP" altLang="en-US" sz="3600" dirty="0">
                <a:solidFill>
                  <a:schemeClr val="bg1"/>
                </a:solidFill>
              </a:rPr>
              <a:t>硬い」</a:t>
            </a:r>
            <a:r>
              <a:rPr lang="ja-JP" altLang="en-US" sz="3600" dirty="0" smtClean="0">
                <a:solidFill>
                  <a:schemeClr val="bg1"/>
                </a:solidFill>
              </a:rPr>
              <a:t>磁性体</a:t>
            </a:r>
            <a:r>
              <a:rPr lang="ja-JP" altLang="en-US" sz="3600" dirty="0">
                <a:solidFill>
                  <a:schemeClr val="bg1"/>
                </a:solidFill>
              </a:rPr>
              <a:t> </a:t>
            </a:r>
            <a:r>
              <a:rPr lang="en-US" altLang="ja-JP" sz="3600" dirty="0" smtClean="0">
                <a:solidFill>
                  <a:schemeClr val="bg1"/>
                </a:solidFill>
              </a:rPr>
              <a:t>Hard magnet</a:t>
            </a:r>
            <a:endParaRPr lang="ja-JP" altLang="en-US" sz="3600" dirty="0">
              <a:solidFill>
                <a:schemeClr val="bg1"/>
              </a:solidFill>
            </a:endParaRPr>
          </a:p>
        </p:txBody>
      </p:sp>
      <p:sp>
        <p:nvSpPr>
          <p:cNvPr id="233475" name="Text Box 5"/>
          <p:cNvSpPr txBox="1">
            <a:spLocks noChangeArrowheads="1"/>
          </p:cNvSpPr>
          <p:nvPr/>
        </p:nvSpPr>
        <p:spPr bwMode="auto">
          <a:xfrm>
            <a:off x="96840" y="736600"/>
            <a:ext cx="4379910" cy="5853910"/>
          </a:xfrm>
          <a:prstGeom prst="rect">
            <a:avLst/>
          </a:prstGeom>
          <a:noFill/>
          <a:ln>
            <a:noFill/>
          </a:ln>
          <a:extLst/>
        </p:spPr>
        <p:txBody>
          <a:bodyPr wrap="square">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400" dirty="0" smtClean="0">
                <a:latin typeface="ＭＳ Ｐゴシック" charset="-128"/>
              </a:rPr>
              <a:t>いわゆる</a:t>
            </a:r>
            <a:r>
              <a:rPr lang="ja-JP" altLang="en-US" sz="2400" dirty="0">
                <a:latin typeface="ＭＳ Ｐゴシック" charset="-128"/>
              </a:rPr>
              <a:t>永久磁石</a:t>
            </a:r>
          </a:p>
          <a:p>
            <a:pPr algn="just" eaLnBrk="1" hangingPunct="1">
              <a:lnSpc>
                <a:spcPct val="120000"/>
              </a:lnSpc>
            </a:pPr>
            <a:r>
              <a:rPr lang="ja-JP" altLang="en-US" sz="2400" dirty="0" smtClean="0"/>
              <a:t>ネオジム磁石</a:t>
            </a:r>
            <a:r>
              <a:rPr lang="en-US" altLang="ja-JP" sz="2400" dirty="0" smtClean="0"/>
              <a:t>Nd</a:t>
            </a:r>
            <a:r>
              <a:rPr lang="en-US" altLang="ja-JP" sz="2400" baseline="-25000" dirty="0" smtClean="0"/>
              <a:t>2</a:t>
            </a:r>
            <a:r>
              <a:rPr lang="en-US" altLang="ja-JP" sz="2400" dirty="0" smtClean="0"/>
              <a:t>Fe</a:t>
            </a:r>
            <a:r>
              <a:rPr lang="en-US" altLang="ja-JP" sz="2400" baseline="-25000" dirty="0" smtClean="0"/>
              <a:t>14</a:t>
            </a:r>
            <a:r>
              <a:rPr lang="en-US" altLang="ja-JP" sz="2400" dirty="0" smtClean="0"/>
              <a:t>B(</a:t>
            </a:r>
            <a:r>
              <a:rPr lang="ja-JP" altLang="en-US" sz="2400" dirty="0" smtClean="0"/>
              <a:t>実物あり</a:t>
            </a:r>
            <a:r>
              <a:rPr lang="en-US" altLang="ja-JP" sz="2400" dirty="0" smtClean="0"/>
              <a:t>)</a:t>
            </a:r>
            <a:r>
              <a:rPr lang="ja-JP" altLang="en-US" sz="2400" dirty="0" smtClean="0">
                <a:latin typeface="ＭＳ Ｐゴシック" charset="-128"/>
              </a:rPr>
              <a:t>に</a:t>
            </a:r>
            <a:r>
              <a:rPr lang="ja-JP" altLang="en-US" sz="2400" dirty="0">
                <a:latin typeface="ＭＳ Ｐゴシック" charset="-128"/>
              </a:rPr>
              <a:t>代表される保磁力の大きな強磁性体</a:t>
            </a:r>
          </a:p>
          <a:p>
            <a:pPr algn="just" eaLnBrk="1" hangingPunct="1">
              <a:lnSpc>
                <a:spcPct val="150000"/>
              </a:lnSpc>
            </a:pPr>
            <a:r>
              <a:rPr lang="ja-JP" altLang="en-US" sz="2400" dirty="0"/>
              <a:t>強力な外部磁界を加えないと磁化反転しない</a:t>
            </a:r>
            <a:r>
              <a:rPr lang="ja-JP" altLang="en-US" sz="2400" dirty="0" smtClean="0"/>
              <a:t>。</a:t>
            </a:r>
            <a:endParaRPr lang="en-US" altLang="ja-JP" sz="2400" dirty="0"/>
          </a:p>
          <a:p>
            <a:pPr algn="just" eaLnBrk="1" hangingPunct="1">
              <a:lnSpc>
                <a:spcPct val="150000"/>
              </a:lnSpc>
            </a:pPr>
            <a:endParaRPr lang="en-US" altLang="ja-JP" sz="2400" dirty="0" smtClean="0"/>
          </a:p>
          <a:p>
            <a:pPr algn="just" eaLnBrk="1" hangingPunct="1">
              <a:lnSpc>
                <a:spcPct val="150000"/>
              </a:lnSpc>
            </a:pPr>
            <a:r>
              <a:rPr lang="ja-JP" altLang="en-US" sz="2400" dirty="0" smtClean="0"/>
              <a:t>佐川眞人先生によるネオジム磁石の開発秘話は</a:t>
            </a:r>
            <a:r>
              <a:rPr lang="ja-JP" altLang="en-US" sz="2400" dirty="0"/>
              <a:t>、</a:t>
            </a:r>
            <a:r>
              <a:rPr lang="ja-JP" altLang="en-US" sz="2400" dirty="0" smtClean="0"/>
              <a:t>日本</a:t>
            </a:r>
            <a:r>
              <a:rPr lang="ja-JP" altLang="en-US" sz="2400" dirty="0"/>
              <a:t>磁気学</a:t>
            </a:r>
            <a:r>
              <a:rPr lang="ja-JP" altLang="en-US" sz="2400" dirty="0" smtClean="0"/>
              <a:t>会誌 第</a:t>
            </a:r>
            <a:r>
              <a:rPr lang="en-US" altLang="ja-JP" sz="2400" dirty="0" smtClean="0"/>
              <a:t>10</a:t>
            </a:r>
            <a:r>
              <a:rPr lang="ja-JP" altLang="en-US" sz="2400" dirty="0" smtClean="0"/>
              <a:t>巻 第</a:t>
            </a:r>
            <a:r>
              <a:rPr lang="en-US" altLang="ja-JP" sz="2400" dirty="0" smtClean="0"/>
              <a:t>3</a:t>
            </a:r>
            <a:r>
              <a:rPr lang="ja-JP" altLang="en-US" sz="2400" dirty="0" smtClean="0"/>
              <a:t>号</a:t>
            </a:r>
            <a:r>
              <a:rPr lang="en-US" altLang="ja-JP" sz="2400" dirty="0" smtClean="0"/>
              <a:t>(2015</a:t>
            </a:r>
            <a:r>
              <a:rPr lang="ja-JP" altLang="en-US" sz="2400" dirty="0" smtClean="0"/>
              <a:t>年</a:t>
            </a:r>
            <a:r>
              <a:rPr lang="en-US" altLang="ja-JP" sz="2400" dirty="0" smtClean="0"/>
              <a:t>)</a:t>
            </a:r>
            <a:r>
              <a:rPr lang="ja-JP" altLang="en-US" sz="2400" dirty="0" smtClean="0"/>
              <a:t>に掲載されています。</a:t>
            </a:r>
            <a:endParaRPr lang="ja-JP" altLang="en-US" sz="2400" dirty="0"/>
          </a:p>
        </p:txBody>
      </p:sp>
      <p:sp>
        <p:nvSpPr>
          <p:cNvPr id="233476" name="Line 4"/>
          <p:cNvSpPr>
            <a:spLocks noChangeShapeType="1"/>
          </p:cNvSpPr>
          <p:nvPr/>
        </p:nvSpPr>
        <p:spPr bwMode="auto">
          <a:xfrm>
            <a:off x="4476750" y="4408488"/>
            <a:ext cx="458628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3477" name="Line 5"/>
          <p:cNvSpPr>
            <a:spLocks noChangeShapeType="1"/>
          </p:cNvSpPr>
          <p:nvPr/>
        </p:nvSpPr>
        <p:spPr bwMode="auto">
          <a:xfrm flipV="1">
            <a:off x="6815138" y="1539875"/>
            <a:ext cx="0" cy="50514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3478" name="Text Box 6"/>
          <p:cNvSpPr txBox="1">
            <a:spLocks noChangeArrowheads="1"/>
          </p:cNvSpPr>
          <p:nvPr/>
        </p:nvSpPr>
        <p:spPr bwMode="auto">
          <a:xfrm>
            <a:off x="8577263" y="3868738"/>
            <a:ext cx="35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a:t>H</a:t>
            </a:r>
          </a:p>
        </p:txBody>
      </p:sp>
      <p:sp>
        <p:nvSpPr>
          <p:cNvPr id="233479" name="Text Box 7"/>
          <p:cNvSpPr txBox="1">
            <a:spLocks noChangeArrowheads="1"/>
          </p:cNvSpPr>
          <p:nvPr/>
        </p:nvSpPr>
        <p:spPr bwMode="auto">
          <a:xfrm>
            <a:off x="6923088" y="1533525"/>
            <a:ext cx="379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a:t>M</a:t>
            </a:r>
          </a:p>
        </p:txBody>
      </p:sp>
      <p:sp>
        <p:nvSpPr>
          <p:cNvPr id="233480" name="Freeform 8"/>
          <p:cNvSpPr>
            <a:spLocks/>
          </p:cNvSpPr>
          <p:nvPr/>
        </p:nvSpPr>
        <p:spPr bwMode="auto">
          <a:xfrm>
            <a:off x="6078538" y="2363788"/>
            <a:ext cx="2825750" cy="3729037"/>
          </a:xfrm>
          <a:custGeom>
            <a:avLst/>
            <a:gdLst>
              <a:gd name="T0" fmla="*/ 90 w 2470"/>
              <a:gd name="T1" fmla="*/ 2342 h 2349"/>
              <a:gd name="T2" fmla="*/ 184 w 2470"/>
              <a:gd name="T3" fmla="*/ 2332 h 2349"/>
              <a:gd name="T4" fmla="*/ 1195 w 2470"/>
              <a:gd name="T5" fmla="*/ 2332 h 2349"/>
              <a:gd name="T6" fmla="*/ 1421 w 2470"/>
              <a:gd name="T7" fmla="*/ 2228 h 2349"/>
              <a:gd name="T8" fmla="*/ 1487 w 2470"/>
              <a:gd name="T9" fmla="*/ 1804 h 2349"/>
              <a:gd name="T10" fmla="*/ 1497 w 2470"/>
              <a:gd name="T11" fmla="*/ 623 h 2349"/>
              <a:gd name="T12" fmla="*/ 1535 w 2470"/>
              <a:gd name="T13" fmla="*/ 104 h 2349"/>
              <a:gd name="T14" fmla="*/ 1799 w 2470"/>
              <a:gd name="T15" fmla="*/ 19 h 2349"/>
              <a:gd name="T16" fmla="*/ 2470 w 2470"/>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0" h="2349">
                <a:moveTo>
                  <a:pt x="90" y="2342"/>
                </a:moveTo>
                <a:cubicBezTo>
                  <a:pt x="45" y="2338"/>
                  <a:pt x="0" y="2334"/>
                  <a:pt x="184" y="2332"/>
                </a:cubicBezTo>
                <a:cubicBezTo>
                  <a:pt x="368" y="2330"/>
                  <a:pt x="989" y="2349"/>
                  <a:pt x="1195" y="2332"/>
                </a:cubicBezTo>
                <a:cubicBezTo>
                  <a:pt x="1401" y="2315"/>
                  <a:pt x="1372" y="2316"/>
                  <a:pt x="1421" y="2228"/>
                </a:cubicBezTo>
                <a:cubicBezTo>
                  <a:pt x="1470" y="2140"/>
                  <a:pt x="1474" y="2072"/>
                  <a:pt x="1487" y="1804"/>
                </a:cubicBezTo>
                <a:cubicBezTo>
                  <a:pt x="1500" y="1536"/>
                  <a:pt x="1489" y="906"/>
                  <a:pt x="1497" y="623"/>
                </a:cubicBezTo>
                <a:cubicBezTo>
                  <a:pt x="1505" y="340"/>
                  <a:pt x="1485" y="205"/>
                  <a:pt x="1535" y="104"/>
                </a:cubicBezTo>
                <a:cubicBezTo>
                  <a:pt x="1585" y="3"/>
                  <a:pt x="1643" y="36"/>
                  <a:pt x="1799" y="19"/>
                </a:cubicBezTo>
                <a:cubicBezTo>
                  <a:pt x="1955" y="2"/>
                  <a:pt x="2212" y="1"/>
                  <a:pt x="2470" y="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3481" name="Freeform 9"/>
          <p:cNvSpPr>
            <a:spLocks/>
          </p:cNvSpPr>
          <p:nvPr/>
        </p:nvSpPr>
        <p:spPr bwMode="auto">
          <a:xfrm>
            <a:off x="4206875" y="2365375"/>
            <a:ext cx="2541588" cy="3729038"/>
          </a:xfrm>
          <a:custGeom>
            <a:avLst/>
            <a:gdLst>
              <a:gd name="T0" fmla="*/ 90 w 2470"/>
              <a:gd name="T1" fmla="*/ 2342 h 2349"/>
              <a:gd name="T2" fmla="*/ 184 w 2470"/>
              <a:gd name="T3" fmla="*/ 2332 h 2349"/>
              <a:gd name="T4" fmla="*/ 1195 w 2470"/>
              <a:gd name="T5" fmla="*/ 2332 h 2349"/>
              <a:gd name="T6" fmla="*/ 1421 w 2470"/>
              <a:gd name="T7" fmla="*/ 2228 h 2349"/>
              <a:gd name="T8" fmla="*/ 1487 w 2470"/>
              <a:gd name="T9" fmla="*/ 1804 h 2349"/>
              <a:gd name="T10" fmla="*/ 1497 w 2470"/>
              <a:gd name="T11" fmla="*/ 623 h 2349"/>
              <a:gd name="T12" fmla="*/ 1535 w 2470"/>
              <a:gd name="T13" fmla="*/ 104 h 2349"/>
              <a:gd name="T14" fmla="*/ 1799 w 2470"/>
              <a:gd name="T15" fmla="*/ 19 h 2349"/>
              <a:gd name="T16" fmla="*/ 2470 w 2470"/>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0" h="2349">
                <a:moveTo>
                  <a:pt x="90" y="2342"/>
                </a:moveTo>
                <a:cubicBezTo>
                  <a:pt x="45" y="2338"/>
                  <a:pt x="0" y="2334"/>
                  <a:pt x="184" y="2332"/>
                </a:cubicBezTo>
                <a:cubicBezTo>
                  <a:pt x="368" y="2330"/>
                  <a:pt x="989" y="2349"/>
                  <a:pt x="1195" y="2332"/>
                </a:cubicBezTo>
                <a:cubicBezTo>
                  <a:pt x="1401" y="2315"/>
                  <a:pt x="1372" y="2316"/>
                  <a:pt x="1421" y="2228"/>
                </a:cubicBezTo>
                <a:cubicBezTo>
                  <a:pt x="1470" y="2140"/>
                  <a:pt x="1474" y="2072"/>
                  <a:pt x="1487" y="1804"/>
                </a:cubicBezTo>
                <a:cubicBezTo>
                  <a:pt x="1500" y="1536"/>
                  <a:pt x="1489" y="906"/>
                  <a:pt x="1497" y="623"/>
                </a:cubicBezTo>
                <a:cubicBezTo>
                  <a:pt x="1505" y="340"/>
                  <a:pt x="1485" y="205"/>
                  <a:pt x="1535" y="104"/>
                </a:cubicBezTo>
                <a:cubicBezTo>
                  <a:pt x="1585" y="3"/>
                  <a:pt x="1643" y="36"/>
                  <a:pt x="1799" y="19"/>
                </a:cubicBezTo>
                <a:cubicBezTo>
                  <a:pt x="1955" y="2"/>
                  <a:pt x="2212" y="1"/>
                  <a:pt x="2470" y="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3482" name="Text Box 10"/>
          <p:cNvSpPr txBox="1">
            <a:spLocks noChangeArrowheads="1"/>
          </p:cNvSpPr>
          <p:nvPr/>
        </p:nvSpPr>
        <p:spPr bwMode="auto">
          <a:xfrm>
            <a:off x="6335713" y="1982788"/>
            <a:ext cx="442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M</a:t>
            </a:r>
            <a:r>
              <a:rPr lang="en-US" altLang="ja-JP" sz="2000" i="1" baseline="-25000" dirty="0" err="1"/>
              <a:t>r</a:t>
            </a:r>
            <a:endParaRPr lang="en-US" altLang="ja-JP" sz="2000" i="1" baseline="-25000" dirty="0"/>
          </a:p>
        </p:txBody>
      </p:sp>
      <p:sp>
        <p:nvSpPr>
          <p:cNvPr id="233483" name="Text Box 11"/>
          <p:cNvSpPr txBox="1">
            <a:spLocks noChangeArrowheads="1"/>
          </p:cNvSpPr>
          <p:nvPr/>
        </p:nvSpPr>
        <p:spPr bwMode="auto">
          <a:xfrm>
            <a:off x="7869238" y="4484688"/>
            <a:ext cx="4363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H</a:t>
            </a:r>
            <a:r>
              <a:rPr lang="en-US" altLang="ja-JP" sz="2000" i="1" baseline="-25000" dirty="0" err="1"/>
              <a:t>c</a:t>
            </a:r>
            <a:endParaRPr lang="en-US" altLang="ja-JP" sz="2000" i="1" baseline="-25000" dirty="0"/>
          </a:p>
        </p:txBody>
      </p:sp>
      <p:sp>
        <p:nvSpPr>
          <p:cNvPr id="233486" name="Text Box 14"/>
          <p:cNvSpPr txBox="1">
            <a:spLocks noChangeArrowheads="1"/>
          </p:cNvSpPr>
          <p:nvPr/>
        </p:nvSpPr>
        <p:spPr bwMode="auto">
          <a:xfrm>
            <a:off x="6586538" y="4014788"/>
            <a:ext cx="322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0</a:t>
            </a:r>
          </a:p>
        </p:txBody>
      </p:sp>
      <p:sp>
        <p:nvSpPr>
          <p:cNvPr id="233487" name="Text Box 15"/>
          <p:cNvSpPr txBox="1">
            <a:spLocks noChangeArrowheads="1"/>
          </p:cNvSpPr>
          <p:nvPr/>
        </p:nvSpPr>
        <p:spPr bwMode="auto">
          <a:xfrm>
            <a:off x="8154988" y="1990725"/>
            <a:ext cx="4587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M</a:t>
            </a:r>
            <a:r>
              <a:rPr lang="en-US" altLang="ja-JP" sz="2000" i="1" baseline="-25000" dirty="0" err="1"/>
              <a:t>s</a:t>
            </a:r>
            <a:endParaRPr lang="en-US" altLang="ja-JP" sz="2000" i="1" baseline="-25000" dirty="0"/>
          </a:p>
        </p:txBody>
      </p:sp>
      <p:sp>
        <p:nvSpPr>
          <p:cNvPr id="233498" name="Line 26"/>
          <p:cNvSpPr>
            <a:spLocks noChangeShapeType="1"/>
          </p:cNvSpPr>
          <p:nvPr/>
        </p:nvSpPr>
        <p:spPr bwMode="auto">
          <a:xfrm>
            <a:off x="6684963" y="2366963"/>
            <a:ext cx="167957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3499" name="Line 27"/>
          <p:cNvSpPr>
            <a:spLocks noChangeShapeType="1"/>
          </p:cNvSpPr>
          <p:nvPr/>
        </p:nvSpPr>
        <p:spPr bwMode="auto">
          <a:xfrm>
            <a:off x="5043488" y="6091238"/>
            <a:ext cx="167957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pPr>
              <a:defRPr/>
            </a:pPr>
            <a:fld id="{65444A40-D03E-4B99-A74F-6E0A6937685E}" type="slidenum">
              <a:rPr lang="en-US" altLang="ja-JP"/>
              <a:pPr>
                <a:defRPr/>
              </a:pPr>
              <a:t>23</a:t>
            </a:fld>
            <a:endParaRPr lang="en-US" altLang="ja-JP"/>
          </a:p>
        </p:txBody>
      </p:sp>
      <p:sp>
        <p:nvSpPr>
          <p:cNvPr id="234498"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a:t>
            </a:r>
            <a:r>
              <a:rPr lang="ja-JP" altLang="en-US" sz="3600" dirty="0">
                <a:solidFill>
                  <a:schemeClr val="bg1"/>
                </a:solidFill>
              </a:rPr>
              <a:t>軟らかい」</a:t>
            </a:r>
            <a:r>
              <a:rPr lang="ja-JP" altLang="en-US" sz="3600" dirty="0" smtClean="0">
                <a:solidFill>
                  <a:schemeClr val="bg1"/>
                </a:solidFill>
              </a:rPr>
              <a:t>磁性体 </a:t>
            </a:r>
            <a:r>
              <a:rPr lang="en-US" altLang="ja-JP" sz="3600" dirty="0" smtClean="0">
                <a:solidFill>
                  <a:schemeClr val="bg1"/>
                </a:solidFill>
              </a:rPr>
              <a:t>Soft magnet</a:t>
            </a:r>
            <a:endParaRPr lang="ja-JP" altLang="en-US" sz="3600" dirty="0">
              <a:solidFill>
                <a:schemeClr val="bg1"/>
              </a:solidFill>
            </a:endParaRPr>
          </a:p>
        </p:txBody>
      </p:sp>
      <p:sp>
        <p:nvSpPr>
          <p:cNvPr id="234499" name="Text Box 5"/>
          <p:cNvSpPr txBox="1">
            <a:spLocks noChangeArrowheads="1"/>
          </p:cNvSpPr>
          <p:nvPr/>
        </p:nvSpPr>
        <p:spPr bwMode="auto">
          <a:xfrm>
            <a:off x="96838" y="736600"/>
            <a:ext cx="5676900" cy="4616648"/>
          </a:xfrm>
          <a:prstGeom prst="rect">
            <a:avLst/>
          </a:prstGeom>
          <a:noFill/>
          <a:ln>
            <a:noFill/>
          </a:ln>
          <a:extLst/>
        </p:spPr>
        <p:txBody>
          <a:bodyPr>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latin typeface="ＭＳ Ｐゴシック" charset="-128"/>
              </a:rPr>
              <a:t>・</a:t>
            </a:r>
            <a:r>
              <a:rPr lang="ja-JP" altLang="en-US" sz="2800" dirty="0">
                <a:latin typeface="ＭＳ Ｐゴシック" charset="-128"/>
              </a:rPr>
              <a:t>保磁力が小さな強磁性体</a:t>
            </a:r>
          </a:p>
          <a:p>
            <a:pPr algn="just" eaLnBrk="1" hangingPunct="1">
              <a:lnSpc>
                <a:spcPct val="150000"/>
              </a:lnSpc>
            </a:pPr>
            <a:r>
              <a:rPr lang="ja-JP" altLang="en-US" sz="2800" dirty="0"/>
              <a:t>・小さい磁界で磁化反転する。</a:t>
            </a:r>
          </a:p>
          <a:p>
            <a:pPr algn="just" eaLnBrk="1" hangingPunct="1">
              <a:lnSpc>
                <a:spcPct val="150000"/>
              </a:lnSpc>
            </a:pPr>
            <a:r>
              <a:rPr lang="ja-JP" altLang="en-US" sz="2800" dirty="0"/>
              <a:t>・比透磁率</a:t>
            </a:r>
            <a:r>
              <a:rPr lang="en-US" altLang="ja-JP" sz="2800" i="1" dirty="0" err="1" smtClean="0">
                <a:latin typeface="Symbol" pitchFamily="18" charset="2"/>
              </a:rPr>
              <a:t>m</a:t>
            </a:r>
            <a:r>
              <a:rPr lang="en-US" altLang="ja-JP" sz="2800" i="1" baseline="-25000" dirty="0" err="1" smtClean="0"/>
              <a:t>r</a:t>
            </a:r>
            <a:r>
              <a:rPr lang="en-US" altLang="ja-JP" sz="2800" i="1" dirty="0">
                <a:latin typeface="Symbol" pitchFamily="18" charset="2"/>
              </a:rPr>
              <a:t> </a:t>
            </a:r>
            <a:r>
              <a:rPr lang="en-US" altLang="ja-JP" sz="2800" dirty="0" smtClean="0">
                <a:latin typeface="Symbol" pitchFamily="18" charset="2"/>
              </a:rPr>
              <a:t>=</a:t>
            </a:r>
            <a:r>
              <a:rPr lang="en-US" altLang="ja-JP" sz="2800" i="1" dirty="0" smtClean="0">
                <a:latin typeface="Symbol" pitchFamily="18" charset="2"/>
              </a:rPr>
              <a:t>m</a:t>
            </a:r>
            <a:r>
              <a:rPr lang="en-US" altLang="ja-JP" sz="2800" i="1" baseline="-25000" dirty="0" smtClean="0"/>
              <a:t>0</a:t>
            </a:r>
            <a:r>
              <a:rPr lang="en-US" altLang="ja-JP" sz="2800" i="1" dirty="0" smtClean="0">
                <a:latin typeface="Symbol" pitchFamily="18" charset="2"/>
              </a:rPr>
              <a:t>c</a:t>
            </a:r>
            <a:r>
              <a:rPr lang="en-US" altLang="ja-JP" sz="2800" i="1" baseline="-25000" dirty="0" smtClean="0"/>
              <a:t>m</a:t>
            </a:r>
            <a:r>
              <a:rPr lang="ja-JP" altLang="en-US" sz="2800" dirty="0" smtClean="0"/>
              <a:t>が</a:t>
            </a:r>
            <a:r>
              <a:rPr lang="ja-JP" altLang="en-US" sz="2800" dirty="0"/>
              <a:t>大きい材料。</a:t>
            </a:r>
          </a:p>
          <a:p>
            <a:pPr algn="just" eaLnBrk="1" hangingPunct="1">
              <a:lnSpc>
                <a:spcPct val="150000"/>
              </a:lnSpc>
            </a:pPr>
            <a:r>
              <a:rPr lang="ja-JP" altLang="en-US" sz="2800" dirty="0"/>
              <a:t>・</a:t>
            </a:r>
            <a:r>
              <a:rPr lang="en-US" altLang="ja-JP" sz="2800" dirty="0" err="1"/>
              <a:t>NiFe</a:t>
            </a:r>
            <a:r>
              <a:rPr lang="en-US" altLang="ja-JP" sz="2800" dirty="0"/>
              <a:t>(</a:t>
            </a:r>
            <a:r>
              <a:rPr lang="ja-JP" altLang="en-US" sz="2800" dirty="0"/>
              <a:t>パーマロイ</a:t>
            </a:r>
            <a:r>
              <a:rPr lang="en-US" altLang="ja-JP" sz="2800" dirty="0"/>
              <a:t>)</a:t>
            </a:r>
            <a:r>
              <a:rPr lang="ja-JP" altLang="en-US" sz="2800" dirty="0"/>
              <a:t>やケイ素鋼板</a:t>
            </a:r>
            <a:r>
              <a:rPr lang="en-US" altLang="ja-JP" sz="2800" dirty="0"/>
              <a:t>(</a:t>
            </a:r>
            <a:r>
              <a:rPr lang="ja-JP" altLang="en-US" sz="2800" dirty="0"/>
              <a:t>鉄とケイ素の合金</a:t>
            </a:r>
            <a:r>
              <a:rPr lang="en-US" altLang="ja-JP" sz="2800" dirty="0"/>
              <a:t>)</a:t>
            </a:r>
            <a:r>
              <a:rPr lang="ja-JP" altLang="en-US" sz="2800" dirty="0"/>
              <a:t>が</a:t>
            </a:r>
            <a:r>
              <a:rPr lang="ja-JP" altLang="en-US" sz="2800" dirty="0" smtClean="0"/>
              <a:t>代表</a:t>
            </a:r>
            <a:endParaRPr lang="en-US" altLang="ja-JP" sz="2800" dirty="0" smtClean="0"/>
          </a:p>
          <a:p>
            <a:pPr algn="just" eaLnBrk="1" hangingPunct="1">
              <a:lnSpc>
                <a:spcPct val="150000"/>
              </a:lnSpc>
            </a:pPr>
            <a:endParaRPr lang="ja-JP" altLang="en-US" sz="2800" dirty="0"/>
          </a:p>
          <a:p>
            <a:pPr algn="just" eaLnBrk="1" hangingPunct="1">
              <a:lnSpc>
                <a:spcPct val="150000"/>
              </a:lnSpc>
            </a:pPr>
            <a:r>
              <a:rPr lang="ja-JP" altLang="en-US" sz="2800" dirty="0"/>
              <a:t>モーター、変圧器、電磁石の磁芯</a:t>
            </a:r>
          </a:p>
        </p:txBody>
      </p:sp>
      <p:sp>
        <p:nvSpPr>
          <p:cNvPr id="49" name="Line 5"/>
          <p:cNvSpPr>
            <a:spLocks noChangeShapeType="1"/>
          </p:cNvSpPr>
          <p:nvPr/>
        </p:nvSpPr>
        <p:spPr bwMode="auto">
          <a:xfrm flipV="1">
            <a:off x="6815138" y="1539875"/>
            <a:ext cx="0" cy="50514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Freeform 8"/>
          <p:cNvSpPr>
            <a:spLocks/>
          </p:cNvSpPr>
          <p:nvPr/>
        </p:nvSpPr>
        <p:spPr bwMode="auto">
          <a:xfrm>
            <a:off x="5135563" y="2363788"/>
            <a:ext cx="2825750" cy="3729037"/>
          </a:xfrm>
          <a:custGeom>
            <a:avLst/>
            <a:gdLst>
              <a:gd name="T0" fmla="*/ 90 w 2470"/>
              <a:gd name="T1" fmla="*/ 2342 h 2349"/>
              <a:gd name="T2" fmla="*/ 184 w 2470"/>
              <a:gd name="T3" fmla="*/ 2332 h 2349"/>
              <a:gd name="T4" fmla="*/ 1195 w 2470"/>
              <a:gd name="T5" fmla="*/ 2332 h 2349"/>
              <a:gd name="T6" fmla="*/ 1421 w 2470"/>
              <a:gd name="T7" fmla="*/ 2228 h 2349"/>
              <a:gd name="T8" fmla="*/ 1487 w 2470"/>
              <a:gd name="T9" fmla="*/ 1804 h 2349"/>
              <a:gd name="T10" fmla="*/ 1497 w 2470"/>
              <a:gd name="T11" fmla="*/ 623 h 2349"/>
              <a:gd name="T12" fmla="*/ 1535 w 2470"/>
              <a:gd name="T13" fmla="*/ 104 h 2349"/>
              <a:gd name="T14" fmla="*/ 1799 w 2470"/>
              <a:gd name="T15" fmla="*/ 19 h 2349"/>
              <a:gd name="T16" fmla="*/ 2470 w 2470"/>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0" h="2349">
                <a:moveTo>
                  <a:pt x="90" y="2342"/>
                </a:moveTo>
                <a:cubicBezTo>
                  <a:pt x="45" y="2338"/>
                  <a:pt x="0" y="2334"/>
                  <a:pt x="184" y="2332"/>
                </a:cubicBezTo>
                <a:cubicBezTo>
                  <a:pt x="368" y="2330"/>
                  <a:pt x="989" y="2349"/>
                  <a:pt x="1195" y="2332"/>
                </a:cubicBezTo>
                <a:cubicBezTo>
                  <a:pt x="1401" y="2315"/>
                  <a:pt x="1372" y="2316"/>
                  <a:pt x="1421" y="2228"/>
                </a:cubicBezTo>
                <a:cubicBezTo>
                  <a:pt x="1470" y="2140"/>
                  <a:pt x="1474" y="2072"/>
                  <a:pt x="1487" y="1804"/>
                </a:cubicBezTo>
                <a:cubicBezTo>
                  <a:pt x="1500" y="1536"/>
                  <a:pt x="1489" y="906"/>
                  <a:pt x="1497" y="623"/>
                </a:cubicBezTo>
                <a:cubicBezTo>
                  <a:pt x="1505" y="340"/>
                  <a:pt x="1485" y="205"/>
                  <a:pt x="1535" y="104"/>
                </a:cubicBezTo>
                <a:cubicBezTo>
                  <a:pt x="1585" y="3"/>
                  <a:pt x="1643" y="36"/>
                  <a:pt x="1799" y="19"/>
                </a:cubicBezTo>
                <a:cubicBezTo>
                  <a:pt x="1955" y="2"/>
                  <a:pt x="2212" y="1"/>
                  <a:pt x="2470" y="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Freeform 9"/>
          <p:cNvSpPr>
            <a:spLocks/>
          </p:cNvSpPr>
          <p:nvPr/>
        </p:nvSpPr>
        <p:spPr bwMode="auto">
          <a:xfrm>
            <a:off x="5235575" y="2365375"/>
            <a:ext cx="2541588" cy="3729038"/>
          </a:xfrm>
          <a:custGeom>
            <a:avLst/>
            <a:gdLst>
              <a:gd name="T0" fmla="*/ 90 w 2470"/>
              <a:gd name="T1" fmla="*/ 2342 h 2349"/>
              <a:gd name="T2" fmla="*/ 184 w 2470"/>
              <a:gd name="T3" fmla="*/ 2332 h 2349"/>
              <a:gd name="T4" fmla="*/ 1195 w 2470"/>
              <a:gd name="T5" fmla="*/ 2332 h 2349"/>
              <a:gd name="T6" fmla="*/ 1421 w 2470"/>
              <a:gd name="T7" fmla="*/ 2228 h 2349"/>
              <a:gd name="T8" fmla="*/ 1487 w 2470"/>
              <a:gd name="T9" fmla="*/ 1804 h 2349"/>
              <a:gd name="T10" fmla="*/ 1497 w 2470"/>
              <a:gd name="T11" fmla="*/ 623 h 2349"/>
              <a:gd name="T12" fmla="*/ 1535 w 2470"/>
              <a:gd name="T13" fmla="*/ 104 h 2349"/>
              <a:gd name="T14" fmla="*/ 1799 w 2470"/>
              <a:gd name="T15" fmla="*/ 19 h 2349"/>
              <a:gd name="T16" fmla="*/ 2470 w 2470"/>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0" h="2349">
                <a:moveTo>
                  <a:pt x="90" y="2342"/>
                </a:moveTo>
                <a:cubicBezTo>
                  <a:pt x="45" y="2338"/>
                  <a:pt x="0" y="2334"/>
                  <a:pt x="184" y="2332"/>
                </a:cubicBezTo>
                <a:cubicBezTo>
                  <a:pt x="368" y="2330"/>
                  <a:pt x="989" y="2349"/>
                  <a:pt x="1195" y="2332"/>
                </a:cubicBezTo>
                <a:cubicBezTo>
                  <a:pt x="1401" y="2315"/>
                  <a:pt x="1372" y="2316"/>
                  <a:pt x="1421" y="2228"/>
                </a:cubicBezTo>
                <a:cubicBezTo>
                  <a:pt x="1470" y="2140"/>
                  <a:pt x="1474" y="2072"/>
                  <a:pt x="1487" y="1804"/>
                </a:cubicBezTo>
                <a:cubicBezTo>
                  <a:pt x="1500" y="1536"/>
                  <a:pt x="1489" y="906"/>
                  <a:pt x="1497" y="623"/>
                </a:cubicBezTo>
                <a:cubicBezTo>
                  <a:pt x="1505" y="340"/>
                  <a:pt x="1485" y="205"/>
                  <a:pt x="1535" y="104"/>
                </a:cubicBezTo>
                <a:cubicBezTo>
                  <a:pt x="1585" y="3"/>
                  <a:pt x="1643" y="36"/>
                  <a:pt x="1799" y="19"/>
                </a:cubicBezTo>
                <a:cubicBezTo>
                  <a:pt x="1955" y="2"/>
                  <a:pt x="2212" y="1"/>
                  <a:pt x="2470" y="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Text Box 12"/>
          <p:cNvSpPr txBox="1">
            <a:spLocks noChangeArrowheads="1"/>
          </p:cNvSpPr>
          <p:nvPr/>
        </p:nvSpPr>
        <p:spPr bwMode="auto">
          <a:xfrm>
            <a:off x="6272213" y="4014788"/>
            <a:ext cx="322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0</a:t>
            </a:r>
          </a:p>
        </p:txBody>
      </p:sp>
      <p:sp>
        <p:nvSpPr>
          <p:cNvPr id="53" name="Rectangle 16"/>
          <p:cNvSpPr>
            <a:spLocks noChangeArrowheads="1"/>
          </p:cNvSpPr>
          <p:nvPr/>
        </p:nvSpPr>
        <p:spPr bwMode="auto">
          <a:xfrm>
            <a:off x="6924675" y="3038475"/>
            <a:ext cx="2247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a:t>傾きが大＝</a:t>
            </a:r>
          </a:p>
          <a:p>
            <a:r>
              <a:rPr lang="ja-JP" altLang="en-US" sz="2000"/>
              <a:t>比透磁率</a:t>
            </a:r>
            <a:r>
              <a:rPr lang="en-US" altLang="ja-JP" sz="2000" i="1">
                <a:latin typeface="Symbol" pitchFamily="18" charset="2"/>
              </a:rPr>
              <a:t>m</a:t>
            </a:r>
            <a:r>
              <a:rPr lang="en-US" altLang="ja-JP" sz="2000" i="1" baseline="-25000"/>
              <a:t>r</a:t>
            </a:r>
            <a:r>
              <a:rPr lang="ja-JP" altLang="en-US" sz="2000"/>
              <a:t>が大</a:t>
            </a:r>
          </a:p>
        </p:txBody>
      </p:sp>
      <p:sp>
        <p:nvSpPr>
          <p:cNvPr id="54" name="Oval 17"/>
          <p:cNvSpPr>
            <a:spLocks noChangeArrowheads="1"/>
          </p:cNvSpPr>
          <p:nvPr/>
        </p:nvSpPr>
        <p:spPr bwMode="auto">
          <a:xfrm>
            <a:off x="6645275" y="2532063"/>
            <a:ext cx="334963" cy="3702050"/>
          </a:xfrm>
          <a:prstGeom prst="ellipse">
            <a:avLst/>
          </a:prstGeom>
          <a:noFill/>
          <a:ln w="254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 name="Text Box 6"/>
          <p:cNvSpPr txBox="1">
            <a:spLocks noChangeArrowheads="1"/>
          </p:cNvSpPr>
          <p:nvPr/>
        </p:nvSpPr>
        <p:spPr bwMode="auto">
          <a:xfrm>
            <a:off x="8577263" y="3868738"/>
            <a:ext cx="35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a:t>H</a:t>
            </a:r>
          </a:p>
        </p:txBody>
      </p:sp>
      <p:sp>
        <p:nvSpPr>
          <p:cNvPr id="56" name="Text Box 7"/>
          <p:cNvSpPr txBox="1">
            <a:spLocks noChangeArrowheads="1"/>
          </p:cNvSpPr>
          <p:nvPr/>
        </p:nvSpPr>
        <p:spPr bwMode="auto">
          <a:xfrm>
            <a:off x="6923088" y="1533525"/>
            <a:ext cx="379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a:t>M</a:t>
            </a:r>
          </a:p>
        </p:txBody>
      </p:sp>
      <p:sp>
        <p:nvSpPr>
          <p:cNvPr id="57" name="Text Box 10"/>
          <p:cNvSpPr txBox="1">
            <a:spLocks noChangeArrowheads="1"/>
          </p:cNvSpPr>
          <p:nvPr/>
        </p:nvSpPr>
        <p:spPr bwMode="auto">
          <a:xfrm>
            <a:off x="6335713" y="1982788"/>
            <a:ext cx="442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M</a:t>
            </a:r>
            <a:r>
              <a:rPr lang="en-US" altLang="ja-JP" sz="2000" i="1" baseline="-25000" dirty="0" err="1"/>
              <a:t>r</a:t>
            </a:r>
            <a:endParaRPr lang="en-US" altLang="ja-JP" sz="2000" i="1" baseline="-25000" dirty="0"/>
          </a:p>
        </p:txBody>
      </p:sp>
      <p:sp>
        <p:nvSpPr>
          <p:cNvPr id="58" name="Text Box 11"/>
          <p:cNvSpPr txBox="1">
            <a:spLocks noChangeArrowheads="1"/>
          </p:cNvSpPr>
          <p:nvPr/>
        </p:nvSpPr>
        <p:spPr bwMode="auto">
          <a:xfrm>
            <a:off x="6911314" y="4383090"/>
            <a:ext cx="4363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H</a:t>
            </a:r>
            <a:r>
              <a:rPr lang="en-US" altLang="ja-JP" sz="2000" i="1" baseline="-25000" dirty="0" err="1"/>
              <a:t>c</a:t>
            </a:r>
            <a:endParaRPr lang="en-US" altLang="ja-JP" sz="2000" i="1" baseline="-25000" dirty="0"/>
          </a:p>
        </p:txBody>
      </p:sp>
      <p:sp>
        <p:nvSpPr>
          <p:cNvPr id="59" name="Text Box 15"/>
          <p:cNvSpPr txBox="1">
            <a:spLocks noChangeArrowheads="1"/>
          </p:cNvSpPr>
          <p:nvPr/>
        </p:nvSpPr>
        <p:spPr bwMode="auto">
          <a:xfrm>
            <a:off x="8154988" y="1990725"/>
            <a:ext cx="4587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M</a:t>
            </a:r>
            <a:r>
              <a:rPr lang="en-US" altLang="ja-JP" sz="2000" i="1" baseline="-25000" dirty="0" err="1"/>
              <a:t>s</a:t>
            </a:r>
            <a:endParaRPr lang="en-US" altLang="ja-JP" sz="2000" i="1" baseline="-25000" dirty="0"/>
          </a:p>
        </p:txBody>
      </p:sp>
      <p:sp>
        <p:nvSpPr>
          <p:cNvPr id="60" name="Line 4"/>
          <p:cNvSpPr>
            <a:spLocks noChangeShapeType="1"/>
          </p:cNvSpPr>
          <p:nvPr/>
        </p:nvSpPr>
        <p:spPr bwMode="auto">
          <a:xfrm>
            <a:off x="4476750" y="4408488"/>
            <a:ext cx="458628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pPr>
              <a:defRPr/>
            </a:pPr>
            <a:fld id="{65444A40-D03E-4B99-A74F-6E0A6937685E}" type="slidenum">
              <a:rPr lang="en-US" altLang="ja-JP"/>
              <a:pPr>
                <a:defRPr/>
              </a:pPr>
              <a:t>24</a:t>
            </a:fld>
            <a:endParaRPr lang="en-US" altLang="ja-JP"/>
          </a:p>
        </p:txBody>
      </p:sp>
      <p:sp>
        <p:nvSpPr>
          <p:cNvPr id="234498"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a:solidFill>
                  <a:schemeClr val="bg1"/>
                </a:solidFill>
              </a:rPr>
              <a:t>磁気</a:t>
            </a:r>
            <a:r>
              <a:rPr lang="ja-JP" altLang="en-US" sz="3600" dirty="0" smtClean="0">
                <a:solidFill>
                  <a:schemeClr val="bg1"/>
                </a:solidFill>
              </a:rPr>
              <a:t>記録に用いられる磁性体は</a:t>
            </a:r>
            <a:r>
              <a:rPr lang="en-US" altLang="ja-JP" sz="3600" dirty="0" smtClean="0">
                <a:solidFill>
                  <a:schemeClr val="bg1"/>
                </a:solidFill>
              </a:rPr>
              <a:t>?</a:t>
            </a:r>
            <a:endParaRPr lang="ja-JP" altLang="en-US" sz="3600" dirty="0">
              <a:solidFill>
                <a:schemeClr val="bg1"/>
              </a:solidFill>
            </a:endParaRPr>
          </a:p>
        </p:txBody>
      </p:sp>
      <p:sp>
        <p:nvSpPr>
          <p:cNvPr id="234499" name="Text Box 5"/>
          <p:cNvSpPr txBox="1">
            <a:spLocks noChangeArrowheads="1"/>
          </p:cNvSpPr>
          <p:nvPr/>
        </p:nvSpPr>
        <p:spPr bwMode="auto">
          <a:xfrm>
            <a:off x="96838" y="736600"/>
            <a:ext cx="5676900" cy="3970318"/>
          </a:xfrm>
          <a:prstGeom prst="rect">
            <a:avLst/>
          </a:prstGeom>
          <a:noFill/>
          <a:ln>
            <a:noFill/>
          </a:ln>
          <a:extLst/>
        </p:spPr>
        <p:txBody>
          <a:bodyPr>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latin typeface="ＭＳ Ｐゴシック" charset="-128"/>
              </a:rPr>
              <a:t>・</a:t>
            </a:r>
            <a:r>
              <a:rPr lang="ja-JP" altLang="en-US" sz="2800" dirty="0">
                <a:latin typeface="ＭＳ Ｐゴシック" charset="-128"/>
              </a:rPr>
              <a:t>保磁力</a:t>
            </a:r>
            <a:r>
              <a:rPr lang="ja-JP" altLang="en-US" sz="2800" dirty="0" smtClean="0">
                <a:latin typeface="ＭＳ Ｐゴシック" charset="-128"/>
              </a:rPr>
              <a:t>が大きすぎず、小さいすぎない強</a:t>
            </a:r>
            <a:r>
              <a:rPr lang="ja-JP" altLang="en-US" sz="2800" dirty="0">
                <a:latin typeface="ＭＳ Ｐゴシック" charset="-128"/>
              </a:rPr>
              <a:t>磁性体</a:t>
            </a:r>
          </a:p>
          <a:p>
            <a:pPr algn="just" eaLnBrk="1" hangingPunct="1">
              <a:lnSpc>
                <a:spcPct val="150000"/>
              </a:lnSpc>
            </a:pPr>
            <a:r>
              <a:rPr lang="ja-JP" altLang="en-US" sz="2800" dirty="0" smtClean="0"/>
              <a:t>・</a:t>
            </a:r>
            <a:r>
              <a:rPr lang="en-US" altLang="ja-JP" sz="2800" i="1" dirty="0" err="1" smtClean="0"/>
              <a:t>H</a:t>
            </a:r>
            <a:r>
              <a:rPr lang="en-US" altLang="ja-JP" sz="2800" i="1" baseline="-25000" dirty="0" err="1" smtClean="0"/>
              <a:t>c</a:t>
            </a:r>
            <a:r>
              <a:rPr lang="en-US" altLang="ja-JP" sz="2800" dirty="0" smtClean="0"/>
              <a:t> : </a:t>
            </a:r>
            <a:r>
              <a:rPr lang="ja-JP" altLang="en-US" sz="2800" dirty="0" smtClean="0"/>
              <a:t>小⇒容易に磁化反転するため、情報を保持できない。</a:t>
            </a:r>
            <a:endParaRPr lang="ja-JP" altLang="en-US" sz="2800" dirty="0"/>
          </a:p>
          <a:p>
            <a:pPr algn="just" eaLnBrk="1" hangingPunct="1">
              <a:lnSpc>
                <a:spcPct val="150000"/>
              </a:lnSpc>
            </a:pPr>
            <a:r>
              <a:rPr lang="ja-JP" altLang="en-US" sz="2800" dirty="0" smtClean="0"/>
              <a:t>・</a:t>
            </a:r>
            <a:r>
              <a:rPr lang="en-US" altLang="ja-JP" sz="2800" i="1" dirty="0" err="1" smtClean="0"/>
              <a:t>H</a:t>
            </a:r>
            <a:r>
              <a:rPr lang="en-US" altLang="ja-JP" sz="2800" i="1" baseline="-25000" dirty="0" err="1" smtClean="0"/>
              <a:t>c</a:t>
            </a:r>
            <a:r>
              <a:rPr lang="en-US" altLang="ja-JP" sz="2800" dirty="0" smtClean="0"/>
              <a:t> : </a:t>
            </a:r>
            <a:r>
              <a:rPr lang="ja-JP" altLang="en-US" sz="2800" dirty="0" smtClean="0"/>
              <a:t>大⇒磁化反転するのに大きな磁界が必要。</a:t>
            </a:r>
            <a:endParaRPr lang="ja-JP" altLang="en-US" sz="2800" dirty="0"/>
          </a:p>
        </p:txBody>
      </p:sp>
      <p:sp>
        <p:nvSpPr>
          <p:cNvPr id="22" name="Line 4"/>
          <p:cNvSpPr>
            <a:spLocks noChangeShapeType="1"/>
          </p:cNvSpPr>
          <p:nvPr/>
        </p:nvSpPr>
        <p:spPr bwMode="auto">
          <a:xfrm>
            <a:off x="4675442" y="4419182"/>
            <a:ext cx="458628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
          <p:cNvSpPr>
            <a:spLocks noChangeShapeType="1"/>
          </p:cNvSpPr>
          <p:nvPr/>
        </p:nvSpPr>
        <p:spPr bwMode="auto">
          <a:xfrm flipV="1">
            <a:off x="7013830" y="1550569"/>
            <a:ext cx="0" cy="50514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Text Box 6"/>
          <p:cNvSpPr txBox="1">
            <a:spLocks noChangeArrowheads="1"/>
          </p:cNvSpPr>
          <p:nvPr/>
        </p:nvSpPr>
        <p:spPr bwMode="auto">
          <a:xfrm>
            <a:off x="8775955" y="3879432"/>
            <a:ext cx="35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a:t>H</a:t>
            </a:r>
          </a:p>
        </p:txBody>
      </p:sp>
      <p:sp>
        <p:nvSpPr>
          <p:cNvPr id="25" name="Text Box 7"/>
          <p:cNvSpPr txBox="1">
            <a:spLocks noChangeArrowheads="1"/>
          </p:cNvSpPr>
          <p:nvPr/>
        </p:nvSpPr>
        <p:spPr bwMode="auto">
          <a:xfrm>
            <a:off x="7121780" y="1544219"/>
            <a:ext cx="379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a:t>M</a:t>
            </a:r>
          </a:p>
        </p:txBody>
      </p:sp>
      <p:sp>
        <p:nvSpPr>
          <p:cNvPr id="26" name="Freeform 8"/>
          <p:cNvSpPr>
            <a:spLocks/>
          </p:cNvSpPr>
          <p:nvPr/>
        </p:nvSpPr>
        <p:spPr bwMode="auto">
          <a:xfrm>
            <a:off x="6277230" y="2374482"/>
            <a:ext cx="2008869" cy="3729037"/>
          </a:xfrm>
          <a:custGeom>
            <a:avLst/>
            <a:gdLst>
              <a:gd name="T0" fmla="*/ 90 w 2470"/>
              <a:gd name="T1" fmla="*/ 2342 h 2349"/>
              <a:gd name="T2" fmla="*/ 184 w 2470"/>
              <a:gd name="T3" fmla="*/ 2332 h 2349"/>
              <a:gd name="T4" fmla="*/ 1195 w 2470"/>
              <a:gd name="T5" fmla="*/ 2332 h 2349"/>
              <a:gd name="T6" fmla="*/ 1421 w 2470"/>
              <a:gd name="T7" fmla="*/ 2228 h 2349"/>
              <a:gd name="T8" fmla="*/ 1487 w 2470"/>
              <a:gd name="T9" fmla="*/ 1804 h 2349"/>
              <a:gd name="T10" fmla="*/ 1497 w 2470"/>
              <a:gd name="T11" fmla="*/ 623 h 2349"/>
              <a:gd name="T12" fmla="*/ 1535 w 2470"/>
              <a:gd name="T13" fmla="*/ 104 h 2349"/>
              <a:gd name="T14" fmla="*/ 1799 w 2470"/>
              <a:gd name="T15" fmla="*/ 19 h 2349"/>
              <a:gd name="T16" fmla="*/ 2470 w 2470"/>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0" h="2349">
                <a:moveTo>
                  <a:pt x="90" y="2342"/>
                </a:moveTo>
                <a:cubicBezTo>
                  <a:pt x="45" y="2338"/>
                  <a:pt x="0" y="2334"/>
                  <a:pt x="184" y="2332"/>
                </a:cubicBezTo>
                <a:cubicBezTo>
                  <a:pt x="368" y="2330"/>
                  <a:pt x="989" y="2349"/>
                  <a:pt x="1195" y="2332"/>
                </a:cubicBezTo>
                <a:cubicBezTo>
                  <a:pt x="1401" y="2315"/>
                  <a:pt x="1372" y="2316"/>
                  <a:pt x="1421" y="2228"/>
                </a:cubicBezTo>
                <a:cubicBezTo>
                  <a:pt x="1470" y="2140"/>
                  <a:pt x="1474" y="2072"/>
                  <a:pt x="1487" y="1804"/>
                </a:cubicBezTo>
                <a:cubicBezTo>
                  <a:pt x="1500" y="1536"/>
                  <a:pt x="1489" y="906"/>
                  <a:pt x="1497" y="623"/>
                </a:cubicBezTo>
                <a:cubicBezTo>
                  <a:pt x="1505" y="340"/>
                  <a:pt x="1485" y="205"/>
                  <a:pt x="1535" y="104"/>
                </a:cubicBezTo>
                <a:cubicBezTo>
                  <a:pt x="1585" y="3"/>
                  <a:pt x="1643" y="36"/>
                  <a:pt x="1799" y="19"/>
                </a:cubicBezTo>
                <a:cubicBezTo>
                  <a:pt x="1955" y="2"/>
                  <a:pt x="2212" y="1"/>
                  <a:pt x="2470" y="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Freeform 9"/>
          <p:cNvSpPr>
            <a:spLocks/>
          </p:cNvSpPr>
          <p:nvPr/>
        </p:nvSpPr>
        <p:spPr bwMode="auto">
          <a:xfrm>
            <a:off x="5423835" y="2376069"/>
            <a:ext cx="1523320" cy="3729038"/>
          </a:xfrm>
          <a:custGeom>
            <a:avLst/>
            <a:gdLst>
              <a:gd name="T0" fmla="*/ 90 w 2470"/>
              <a:gd name="T1" fmla="*/ 2342 h 2349"/>
              <a:gd name="T2" fmla="*/ 184 w 2470"/>
              <a:gd name="T3" fmla="*/ 2332 h 2349"/>
              <a:gd name="T4" fmla="*/ 1195 w 2470"/>
              <a:gd name="T5" fmla="*/ 2332 h 2349"/>
              <a:gd name="T6" fmla="*/ 1421 w 2470"/>
              <a:gd name="T7" fmla="*/ 2228 h 2349"/>
              <a:gd name="T8" fmla="*/ 1487 w 2470"/>
              <a:gd name="T9" fmla="*/ 1804 h 2349"/>
              <a:gd name="T10" fmla="*/ 1497 w 2470"/>
              <a:gd name="T11" fmla="*/ 623 h 2349"/>
              <a:gd name="T12" fmla="*/ 1535 w 2470"/>
              <a:gd name="T13" fmla="*/ 104 h 2349"/>
              <a:gd name="T14" fmla="*/ 1799 w 2470"/>
              <a:gd name="T15" fmla="*/ 19 h 2349"/>
              <a:gd name="T16" fmla="*/ 2470 w 2470"/>
              <a:gd name="T17" fmla="*/ 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0" h="2349">
                <a:moveTo>
                  <a:pt x="90" y="2342"/>
                </a:moveTo>
                <a:cubicBezTo>
                  <a:pt x="45" y="2338"/>
                  <a:pt x="0" y="2334"/>
                  <a:pt x="184" y="2332"/>
                </a:cubicBezTo>
                <a:cubicBezTo>
                  <a:pt x="368" y="2330"/>
                  <a:pt x="989" y="2349"/>
                  <a:pt x="1195" y="2332"/>
                </a:cubicBezTo>
                <a:cubicBezTo>
                  <a:pt x="1401" y="2315"/>
                  <a:pt x="1372" y="2316"/>
                  <a:pt x="1421" y="2228"/>
                </a:cubicBezTo>
                <a:cubicBezTo>
                  <a:pt x="1470" y="2140"/>
                  <a:pt x="1474" y="2072"/>
                  <a:pt x="1487" y="1804"/>
                </a:cubicBezTo>
                <a:cubicBezTo>
                  <a:pt x="1500" y="1536"/>
                  <a:pt x="1489" y="906"/>
                  <a:pt x="1497" y="623"/>
                </a:cubicBezTo>
                <a:cubicBezTo>
                  <a:pt x="1505" y="340"/>
                  <a:pt x="1485" y="205"/>
                  <a:pt x="1535" y="104"/>
                </a:cubicBezTo>
                <a:cubicBezTo>
                  <a:pt x="1585" y="3"/>
                  <a:pt x="1643" y="36"/>
                  <a:pt x="1799" y="19"/>
                </a:cubicBezTo>
                <a:cubicBezTo>
                  <a:pt x="1955" y="2"/>
                  <a:pt x="2212" y="1"/>
                  <a:pt x="2470" y="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Text Box 10"/>
          <p:cNvSpPr txBox="1">
            <a:spLocks noChangeArrowheads="1"/>
          </p:cNvSpPr>
          <p:nvPr/>
        </p:nvSpPr>
        <p:spPr bwMode="auto">
          <a:xfrm>
            <a:off x="6534405" y="1993482"/>
            <a:ext cx="442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M</a:t>
            </a:r>
            <a:r>
              <a:rPr lang="en-US" altLang="ja-JP" sz="2000" i="1" baseline="-25000" dirty="0" err="1"/>
              <a:t>r</a:t>
            </a:r>
            <a:endParaRPr lang="en-US" altLang="ja-JP" sz="2000" i="1" baseline="-25000" dirty="0"/>
          </a:p>
        </p:txBody>
      </p:sp>
      <p:sp>
        <p:nvSpPr>
          <p:cNvPr id="29" name="Text Box 11"/>
          <p:cNvSpPr txBox="1">
            <a:spLocks noChangeArrowheads="1"/>
          </p:cNvSpPr>
          <p:nvPr/>
        </p:nvSpPr>
        <p:spPr bwMode="auto">
          <a:xfrm>
            <a:off x="7501884" y="4495382"/>
            <a:ext cx="4363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H</a:t>
            </a:r>
            <a:r>
              <a:rPr lang="en-US" altLang="ja-JP" sz="2000" i="1" baseline="-25000" dirty="0" err="1"/>
              <a:t>c</a:t>
            </a:r>
            <a:endParaRPr lang="en-US" altLang="ja-JP" sz="2000" i="1" baseline="-25000" dirty="0"/>
          </a:p>
        </p:txBody>
      </p:sp>
      <p:sp>
        <p:nvSpPr>
          <p:cNvPr id="30" name="Text Box 14"/>
          <p:cNvSpPr txBox="1">
            <a:spLocks noChangeArrowheads="1"/>
          </p:cNvSpPr>
          <p:nvPr/>
        </p:nvSpPr>
        <p:spPr bwMode="auto">
          <a:xfrm>
            <a:off x="6785230" y="4025482"/>
            <a:ext cx="322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0</a:t>
            </a:r>
          </a:p>
        </p:txBody>
      </p:sp>
      <p:sp>
        <p:nvSpPr>
          <p:cNvPr id="31" name="Text Box 15"/>
          <p:cNvSpPr txBox="1">
            <a:spLocks noChangeArrowheads="1"/>
          </p:cNvSpPr>
          <p:nvPr/>
        </p:nvSpPr>
        <p:spPr bwMode="auto">
          <a:xfrm>
            <a:off x="8353680" y="2001419"/>
            <a:ext cx="4587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dirty="0" err="1"/>
              <a:t>M</a:t>
            </a:r>
            <a:r>
              <a:rPr lang="en-US" altLang="ja-JP" sz="2000" i="1" baseline="-25000" dirty="0" err="1"/>
              <a:t>s</a:t>
            </a:r>
            <a:endParaRPr lang="en-US" altLang="ja-JP" sz="2000" i="1" baseline="-25000" dirty="0"/>
          </a:p>
        </p:txBody>
      </p:sp>
      <p:sp>
        <p:nvSpPr>
          <p:cNvPr id="32" name="Line 26"/>
          <p:cNvSpPr>
            <a:spLocks noChangeShapeType="1"/>
          </p:cNvSpPr>
          <p:nvPr/>
        </p:nvSpPr>
        <p:spPr bwMode="auto">
          <a:xfrm>
            <a:off x="6883655" y="2377657"/>
            <a:ext cx="167957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27"/>
          <p:cNvSpPr>
            <a:spLocks noChangeShapeType="1"/>
          </p:cNvSpPr>
          <p:nvPr/>
        </p:nvSpPr>
        <p:spPr bwMode="auto">
          <a:xfrm>
            <a:off x="5242180" y="6101932"/>
            <a:ext cx="167957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Text Box 31"/>
          <p:cNvSpPr txBox="1">
            <a:spLocks noChangeArrowheads="1"/>
          </p:cNvSpPr>
          <p:nvPr/>
        </p:nvSpPr>
        <p:spPr bwMode="auto">
          <a:xfrm>
            <a:off x="6322814" y="1552837"/>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dirty="0">
                <a:latin typeface="ＭＳ Ｐゴシック" charset="-128"/>
              </a:rPr>
              <a:t>“1”</a:t>
            </a:r>
          </a:p>
        </p:txBody>
      </p:sp>
      <p:sp>
        <p:nvSpPr>
          <p:cNvPr id="35" name="Text Box 32"/>
          <p:cNvSpPr txBox="1">
            <a:spLocks noChangeArrowheads="1"/>
          </p:cNvSpPr>
          <p:nvPr/>
        </p:nvSpPr>
        <p:spPr bwMode="auto">
          <a:xfrm>
            <a:off x="7281664" y="5945981"/>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dirty="0">
                <a:latin typeface="ＭＳ Ｐゴシック" charset="-128"/>
              </a:rPr>
              <a:t>“0”</a:t>
            </a:r>
          </a:p>
        </p:txBody>
      </p:sp>
      <p:grpSp>
        <p:nvGrpSpPr>
          <p:cNvPr id="36" name="Group 33"/>
          <p:cNvGrpSpPr>
            <a:grpSpLocks/>
          </p:cNvGrpSpPr>
          <p:nvPr/>
        </p:nvGrpSpPr>
        <p:grpSpPr bwMode="auto">
          <a:xfrm rot="-5400000">
            <a:off x="8154449" y="1411357"/>
            <a:ext cx="1598613" cy="388938"/>
            <a:chOff x="2840" y="3223"/>
            <a:chExt cx="1007" cy="245"/>
          </a:xfrm>
        </p:grpSpPr>
        <p:grpSp>
          <p:nvGrpSpPr>
            <p:cNvPr id="37" name="Group 34"/>
            <p:cNvGrpSpPr>
              <a:grpSpLocks/>
            </p:cNvGrpSpPr>
            <p:nvPr/>
          </p:nvGrpSpPr>
          <p:grpSpPr bwMode="auto">
            <a:xfrm>
              <a:off x="2880" y="3264"/>
              <a:ext cx="927" cy="151"/>
              <a:chOff x="2481" y="2160"/>
              <a:chExt cx="1119" cy="240"/>
            </a:xfrm>
          </p:grpSpPr>
          <p:sp>
            <p:nvSpPr>
              <p:cNvPr id="40" name="Rectangle 35"/>
              <p:cNvSpPr>
                <a:spLocks noChangeArrowheads="1"/>
              </p:cNvSpPr>
              <p:nvPr/>
            </p:nvSpPr>
            <p:spPr bwMode="auto">
              <a:xfrm>
                <a:off x="3033" y="2160"/>
                <a:ext cx="567"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ja-JP" altLang="en-US"/>
              </a:p>
            </p:txBody>
          </p:sp>
          <p:sp>
            <p:nvSpPr>
              <p:cNvPr id="41" name="Rectangle 36"/>
              <p:cNvSpPr>
                <a:spLocks noChangeArrowheads="1"/>
              </p:cNvSpPr>
              <p:nvPr/>
            </p:nvSpPr>
            <p:spPr bwMode="auto">
              <a:xfrm>
                <a:off x="2481" y="2160"/>
                <a:ext cx="567" cy="24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8" name="Text Box 37"/>
            <p:cNvSpPr txBox="1">
              <a:spLocks noChangeArrowheads="1"/>
            </p:cNvSpPr>
            <p:nvPr/>
          </p:nvSpPr>
          <p:spPr bwMode="auto">
            <a:xfrm rot="-5400000">
              <a:off x="3606" y="322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N</a:t>
              </a:r>
            </a:p>
          </p:txBody>
        </p:sp>
        <p:sp>
          <p:nvSpPr>
            <p:cNvPr id="39" name="Text Box 38"/>
            <p:cNvSpPr txBox="1">
              <a:spLocks noChangeArrowheads="1"/>
            </p:cNvSpPr>
            <p:nvPr/>
          </p:nvSpPr>
          <p:spPr bwMode="auto">
            <a:xfrm rot="5400000">
              <a:off x="2853" y="3210"/>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S</a:t>
              </a:r>
            </a:p>
          </p:txBody>
        </p:sp>
      </p:grpSp>
      <p:grpSp>
        <p:nvGrpSpPr>
          <p:cNvPr id="42" name="Group 39"/>
          <p:cNvGrpSpPr>
            <a:grpSpLocks/>
          </p:cNvGrpSpPr>
          <p:nvPr/>
        </p:nvGrpSpPr>
        <p:grpSpPr bwMode="auto">
          <a:xfrm rot="5400000" flipV="1">
            <a:off x="4071938" y="5534819"/>
            <a:ext cx="1598612" cy="388938"/>
            <a:chOff x="2840" y="3223"/>
            <a:chExt cx="1007" cy="245"/>
          </a:xfrm>
        </p:grpSpPr>
        <p:grpSp>
          <p:nvGrpSpPr>
            <p:cNvPr id="43" name="Group 40"/>
            <p:cNvGrpSpPr>
              <a:grpSpLocks/>
            </p:cNvGrpSpPr>
            <p:nvPr/>
          </p:nvGrpSpPr>
          <p:grpSpPr bwMode="auto">
            <a:xfrm>
              <a:off x="2880" y="3264"/>
              <a:ext cx="927" cy="151"/>
              <a:chOff x="2481" y="2160"/>
              <a:chExt cx="1119" cy="240"/>
            </a:xfrm>
          </p:grpSpPr>
          <p:sp>
            <p:nvSpPr>
              <p:cNvPr id="46" name="Rectangle 41"/>
              <p:cNvSpPr>
                <a:spLocks noChangeArrowheads="1"/>
              </p:cNvSpPr>
              <p:nvPr/>
            </p:nvSpPr>
            <p:spPr bwMode="auto">
              <a:xfrm>
                <a:off x="3033" y="2160"/>
                <a:ext cx="567"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ja-JP" altLang="en-US"/>
              </a:p>
            </p:txBody>
          </p:sp>
          <p:sp>
            <p:nvSpPr>
              <p:cNvPr id="47" name="Rectangle 42"/>
              <p:cNvSpPr>
                <a:spLocks noChangeArrowheads="1"/>
              </p:cNvSpPr>
              <p:nvPr/>
            </p:nvSpPr>
            <p:spPr bwMode="auto">
              <a:xfrm>
                <a:off x="2481" y="2160"/>
                <a:ext cx="567" cy="24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4" name="Text Box 43"/>
            <p:cNvSpPr txBox="1">
              <a:spLocks noChangeArrowheads="1"/>
            </p:cNvSpPr>
            <p:nvPr/>
          </p:nvSpPr>
          <p:spPr bwMode="auto">
            <a:xfrm rot="-5400000">
              <a:off x="3606" y="322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N</a:t>
              </a:r>
            </a:p>
          </p:txBody>
        </p:sp>
        <p:sp>
          <p:nvSpPr>
            <p:cNvPr id="45" name="Text Box 44"/>
            <p:cNvSpPr txBox="1">
              <a:spLocks noChangeArrowheads="1"/>
            </p:cNvSpPr>
            <p:nvPr/>
          </p:nvSpPr>
          <p:spPr bwMode="auto">
            <a:xfrm rot="5400000">
              <a:off x="2853" y="3210"/>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S</a:t>
              </a:r>
            </a:p>
          </p:txBody>
        </p:sp>
      </p:grpSp>
    </p:spTree>
    <p:extLst>
      <p:ext uri="{BB962C8B-B14F-4D97-AF65-F5344CB8AC3E}">
        <p14:creationId xmlns:p14="http://schemas.microsoft.com/office/powerpoint/2010/main" val="3748246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5C89E2AD-ED88-4B56-AFD3-77E1FDA7736B}" type="slidenum">
              <a:rPr lang="en-US" altLang="ja-JP"/>
              <a:pPr>
                <a:defRPr/>
              </a:pPr>
              <a:t>25</a:t>
            </a:fld>
            <a:endParaRPr lang="en-US" altLang="ja-JP"/>
          </a:p>
        </p:txBody>
      </p:sp>
      <p:sp>
        <p:nvSpPr>
          <p:cNvPr id="165890"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磁化を反転する</a:t>
            </a:r>
            <a:r>
              <a:rPr lang="en-US" altLang="ja-JP" sz="3600" dirty="0" smtClean="0">
                <a:solidFill>
                  <a:schemeClr val="bg1"/>
                </a:solidFill>
              </a:rPr>
              <a:t>(</a:t>
            </a:r>
            <a:r>
              <a:rPr lang="ja-JP" altLang="en-US" sz="3600" dirty="0" smtClean="0">
                <a:solidFill>
                  <a:schemeClr val="bg1"/>
                </a:solidFill>
              </a:rPr>
              <a:t>書き込む</a:t>
            </a:r>
            <a:r>
              <a:rPr lang="en-US" altLang="ja-JP" sz="3600" dirty="0" smtClean="0">
                <a:solidFill>
                  <a:schemeClr val="bg1"/>
                </a:solidFill>
              </a:rPr>
              <a:t>)</a:t>
            </a:r>
            <a:r>
              <a:rPr lang="ja-JP" altLang="en-US" sz="3600" dirty="0" err="1" smtClean="0">
                <a:solidFill>
                  <a:schemeClr val="bg1"/>
                </a:solidFill>
              </a:rPr>
              <a:t>には</a:t>
            </a:r>
            <a:r>
              <a:rPr lang="en-US" altLang="ja-JP" sz="3600" dirty="0" smtClean="0">
                <a:solidFill>
                  <a:schemeClr val="bg1"/>
                </a:solidFill>
              </a:rPr>
              <a:t>?</a:t>
            </a:r>
            <a:endParaRPr lang="ja-JP" altLang="en-US" sz="3600" dirty="0">
              <a:solidFill>
                <a:schemeClr val="bg1"/>
              </a:solidFill>
            </a:endParaRPr>
          </a:p>
        </p:txBody>
      </p:sp>
      <p:sp>
        <p:nvSpPr>
          <p:cNvPr id="165891" name="Text Box 5"/>
          <p:cNvSpPr txBox="1">
            <a:spLocks noChangeArrowheads="1"/>
          </p:cNvSpPr>
          <p:nvPr/>
        </p:nvSpPr>
        <p:spPr bwMode="auto">
          <a:xfrm>
            <a:off x="96838" y="635002"/>
            <a:ext cx="8929687" cy="5262979"/>
          </a:xfrm>
          <a:prstGeom prst="rect">
            <a:avLst/>
          </a:prstGeom>
          <a:noFill/>
          <a:ln>
            <a:noFill/>
          </a:ln>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t>・微小な磁石＝コンパスに棒磁石を近づける（実演）</a:t>
            </a:r>
            <a:endParaRPr lang="en-US" altLang="ja-JP" sz="2800" dirty="0" smtClean="0"/>
          </a:p>
          <a:p>
            <a:pPr algn="just" eaLnBrk="1" hangingPunct="1">
              <a:lnSpc>
                <a:spcPct val="150000"/>
              </a:lnSpc>
            </a:pPr>
            <a:r>
              <a:rPr lang="ja-JP" altLang="en-US" sz="2800" dirty="0" smtClean="0"/>
              <a:t>⇒コンパスの針は反転　＝　書き込み動作</a:t>
            </a:r>
            <a:endParaRPr lang="en-US" altLang="ja-JP" sz="2800" dirty="0" smtClean="0"/>
          </a:p>
          <a:p>
            <a:pPr algn="just" eaLnBrk="1" hangingPunct="1">
              <a:lnSpc>
                <a:spcPct val="150000"/>
              </a:lnSpc>
            </a:pPr>
            <a:r>
              <a:rPr lang="ja-JP" altLang="en-US" sz="2800" dirty="0" smtClean="0"/>
              <a:t>・モータ、電動機</a:t>
            </a:r>
            <a:endParaRPr lang="en-US" altLang="ja-JP" sz="2800" dirty="0" smtClean="0"/>
          </a:p>
          <a:p>
            <a:pPr algn="just" eaLnBrk="1" hangingPunct="1">
              <a:lnSpc>
                <a:spcPct val="150000"/>
              </a:lnSpc>
            </a:pPr>
            <a:r>
              <a:rPr lang="ja-JP" altLang="en-US" sz="2800" dirty="0" smtClean="0"/>
              <a:t>磁界</a:t>
            </a:r>
            <a:r>
              <a:rPr lang="en-US" altLang="ja-JP" sz="2800" b="1" i="1" dirty="0" smtClean="0"/>
              <a:t>H</a:t>
            </a:r>
            <a:r>
              <a:rPr lang="ja-JP" altLang="en-US" sz="2800" dirty="0"/>
              <a:t>の</a:t>
            </a:r>
            <a:r>
              <a:rPr lang="ja-JP" altLang="en-US" sz="2800" dirty="0" smtClean="0"/>
              <a:t>空間に電流</a:t>
            </a:r>
            <a:r>
              <a:rPr lang="en-US" altLang="ja-JP" sz="2800" b="1" i="1" dirty="0" smtClean="0"/>
              <a:t>I</a:t>
            </a:r>
            <a:r>
              <a:rPr lang="ja-JP" altLang="en-US" sz="2800" dirty="0" smtClean="0"/>
              <a:t>が流れているコイル</a:t>
            </a:r>
            <a:r>
              <a:rPr lang="en-US" altLang="ja-JP" sz="2800" dirty="0" smtClean="0"/>
              <a:t>(</a:t>
            </a:r>
            <a:r>
              <a:rPr lang="ja-JP" altLang="en-US" sz="2800" dirty="0" smtClean="0"/>
              <a:t>ループ電流</a:t>
            </a:r>
            <a:r>
              <a:rPr lang="en-US" altLang="ja-JP" sz="2800" dirty="0" smtClean="0"/>
              <a:t>)</a:t>
            </a:r>
            <a:r>
              <a:rPr lang="ja-JP" altLang="en-US" sz="2800" dirty="0" smtClean="0"/>
              <a:t>を置く。</a:t>
            </a:r>
            <a:endParaRPr lang="en-US" altLang="ja-JP" sz="2800" dirty="0" smtClean="0"/>
          </a:p>
          <a:p>
            <a:pPr algn="just" eaLnBrk="1" hangingPunct="1">
              <a:lnSpc>
                <a:spcPct val="150000"/>
              </a:lnSpc>
            </a:pPr>
            <a:r>
              <a:rPr lang="ja-JP" altLang="en-US" sz="2800" dirty="0" smtClean="0"/>
              <a:t>⇒コイル</a:t>
            </a:r>
            <a:r>
              <a:rPr lang="en-US" altLang="ja-JP" sz="2800" dirty="0" smtClean="0"/>
              <a:t>(</a:t>
            </a:r>
            <a:r>
              <a:rPr lang="ja-JP" altLang="en-US" sz="2800" dirty="0" smtClean="0"/>
              <a:t>ループ電流</a:t>
            </a:r>
            <a:r>
              <a:rPr lang="en-US" altLang="ja-JP" sz="2800" dirty="0" smtClean="0"/>
              <a:t>)</a:t>
            </a:r>
            <a:r>
              <a:rPr lang="ja-JP" altLang="en-US" sz="2800" dirty="0" smtClean="0"/>
              <a:t>は力を受ける。</a:t>
            </a:r>
            <a:endParaRPr lang="en-US" altLang="ja-JP" sz="2800" dirty="0" smtClean="0"/>
          </a:p>
          <a:p>
            <a:pPr algn="just" eaLnBrk="1" hangingPunct="1">
              <a:lnSpc>
                <a:spcPct val="150000"/>
              </a:lnSpc>
            </a:pPr>
            <a:r>
              <a:rPr lang="en-US" altLang="ja-JP" sz="2800" dirty="0" smtClean="0"/>
              <a:t>(</a:t>
            </a:r>
            <a:r>
              <a:rPr lang="ja-JP" altLang="en-US" sz="2800" dirty="0" smtClean="0"/>
              <a:t>フレミング左手の法則</a:t>
            </a:r>
            <a:r>
              <a:rPr lang="en-US" altLang="ja-JP" sz="2800" dirty="0" smtClean="0"/>
              <a:t>)</a:t>
            </a:r>
          </a:p>
          <a:p>
            <a:pPr algn="just" eaLnBrk="1" hangingPunct="1">
              <a:lnSpc>
                <a:spcPct val="150000"/>
              </a:lnSpc>
            </a:pPr>
            <a:r>
              <a:rPr lang="ja-JP" altLang="en-US" sz="2800" dirty="0" smtClean="0"/>
              <a:t>回転する。</a:t>
            </a:r>
            <a:endParaRPr lang="en-US" altLang="ja-JP" sz="2800" dirty="0" smtClean="0"/>
          </a:p>
        </p:txBody>
      </p:sp>
      <p:pic>
        <p:nvPicPr>
          <p:cNvPr id="5" name="Picture 72" descr="C:\Users\X230-shimizu\AppData\Local\Microsoft\Windows\Temporary Internet Files\Content.IE5\8D8909G4\20121202030150a4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7657" y="3487300"/>
            <a:ext cx="3278868" cy="2623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3309265" y="3127959"/>
            <a:ext cx="740231" cy="740236"/>
            <a:chOff x="5036431" y="2721567"/>
            <a:chExt cx="921654" cy="921660"/>
          </a:xfrm>
        </p:grpSpPr>
        <p:sp>
          <p:nvSpPr>
            <p:cNvPr id="27" name="円弧 26"/>
            <p:cNvSpPr/>
            <p:nvPr/>
          </p:nvSpPr>
          <p:spPr>
            <a:xfrm>
              <a:off x="5043685" y="2721567"/>
              <a:ext cx="914400" cy="914400"/>
            </a:xfrm>
            <a:prstGeom prst="arc">
              <a:avLst/>
            </a:prstGeom>
            <a:solidFill>
              <a:schemeClr val="bg1"/>
            </a:solidFill>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円弧 34"/>
            <p:cNvSpPr/>
            <p:nvPr/>
          </p:nvSpPr>
          <p:spPr>
            <a:xfrm rot="16200000">
              <a:off x="5036431" y="2728827"/>
              <a:ext cx="914400" cy="914400"/>
            </a:xfrm>
            <a:prstGeom prst="arc">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 name="スライド番号プレースホルダ 5"/>
          <p:cNvSpPr>
            <a:spLocks noGrp="1"/>
          </p:cNvSpPr>
          <p:nvPr>
            <p:ph type="sldNum" sz="quarter" idx="12"/>
          </p:nvPr>
        </p:nvSpPr>
        <p:spPr/>
        <p:txBody>
          <a:bodyPr/>
          <a:lstStyle/>
          <a:p>
            <a:pPr>
              <a:defRPr/>
            </a:pPr>
            <a:fld id="{5C89E2AD-ED88-4B56-AFD3-77E1FDA7736B}" type="slidenum">
              <a:rPr lang="en-US" altLang="ja-JP"/>
              <a:pPr>
                <a:defRPr/>
              </a:pPr>
              <a:t>26</a:t>
            </a:fld>
            <a:endParaRPr lang="en-US" altLang="ja-JP"/>
          </a:p>
        </p:txBody>
      </p:sp>
      <p:sp>
        <p:nvSpPr>
          <p:cNvPr id="165890"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直流モータと磁化反転の比較</a:t>
            </a:r>
            <a:endParaRPr lang="ja-JP" altLang="en-US" sz="3600" dirty="0">
              <a:solidFill>
                <a:schemeClr val="bg1"/>
              </a:solidFill>
            </a:endParaRPr>
          </a:p>
        </p:txBody>
      </p:sp>
      <p:sp>
        <p:nvSpPr>
          <p:cNvPr id="165891" name="Text Box 5"/>
          <p:cNvSpPr txBox="1">
            <a:spLocks noChangeArrowheads="1"/>
          </p:cNvSpPr>
          <p:nvPr/>
        </p:nvSpPr>
        <p:spPr bwMode="auto">
          <a:xfrm>
            <a:off x="96838" y="736600"/>
            <a:ext cx="8929687" cy="2031325"/>
          </a:xfrm>
          <a:prstGeom prst="rect">
            <a:avLst/>
          </a:prstGeom>
          <a:noFill/>
          <a:ln>
            <a:noFill/>
          </a:ln>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a:t>微小ループ電流は磁気モーメント</a:t>
            </a:r>
            <a:r>
              <a:rPr lang="en-US" altLang="ja-JP" sz="2800" b="1" i="1" dirty="0"/>
              <a:t>m</a:t>
            </a:r>
            <a:r>
              <a:rPr lang="ja-JP" altLang="en-US" sz="2800" dirty="0"/>
              <a:t>と</a:t>
            </a:r>
            <a:r>
              <a:rPr lang="ja-JP" altLang="en-US" sz="2800" dirty="0" smtClean="0"/>
              <a:t>等価で</a:t>
            </a:r>
            <a:r>
              <a:rPr lang="ja-JP" altLang="en-US" sz="2800" dirty="0"/>
              <a:t>あることを思い出してほしい</a:t>
            </a:r>
            <a:r>
              <a:rPr lang="ja-JP" altLang="en-US" sz="2800" dirty="0" smtClean="0"/>
              <a:t>。</a:t>
            </a:r>
            <a:endParaRPr lang="en-US" altLang="ja-JP" sz="2800" dirty="0" smtClean="0"/>
          </a:p>
          <a:p>
            <a:pPr algn="just" eaLnBrk="1" hangingPunct="1">
              <a:lnSpc>
                <a:spcPct val="150000"/>
              </a:lnSpc>
            </a:pPr>
            <a:r>
              <a:rPr lang="ja-JP" altLang="en-US" sz="2800" dirty="0" smtClean="0"/>
              <a:t>直流モータ</a:t>
            </a:r>
            <a:r>
              <a:rPr lang="ja-JP" altLang="en-US" sz="2800" dirty="0"/>
              <a:t>：</a:t>
            </a:r>
            <a:r>
              <a:rPr lang="ja-JP" altLang="en-US" sz="2800" dirty="0" smtClean="0"/>
              <a:t>磁界</a:t>
            </a:r>
            <a:r>
              <a:rPr lang="en-US" altLang="ja-JP" sz="2800" i="1" dirty="0" smtClean="0"/>
              <a:t>H</a:t>
            </a:r>
            <a:r>
              <a:rPr lang="ja-JP" altLang="en-US" sz="2800" dirty="0" smtClean="0"/>
              <a:t>中のループ電流には働く回転力を利用。</a:t>
            </a:r>
            <a:endParaRPr lang="en-US" altLang="ja-JP" sz="2800" dirty="0" smtClean="0"/>
          </a:p>
        </p:txBody>
      </p:sp>
      <p:cxnSp>
        <p:nvCxnSpPr>
          <p:cNvPr id="3" name="直線コネクタ 2"/>
          <p:cNvCxnSpPr/>
          <p:nvPr/>
        </p:nvCxnSpPr>
        <p:spPr>
          <a:xfrm flipV="1">
            <a:off x="580583" y="3396337"/>
            <a:ext cx="1770742" cy="914400"/>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2227925" y="3998671"/>
            <a:ext cx="1770742" cy="914400"/>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341943" y="3381823"/>
            <a:ext cx="1653692" cy="624114"/>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24594" y="4325251"/>
            <a:ext cx="739760" cy="279190"/>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604292" y="4680847"/>
            <a:ext cx="638160" cy="240846"/>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856354" y="4615524"/>
            <a:ext cx="493486" cy="254833"/>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124866" y="4680840"/>
            <a:ext cx="493486" cy="254833"/>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145156" y="3352798"/>
            <a:ext cx="3744686" cy="2002971"/>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3338297" y="4159635"/>
            <a:ext cx="667657" cy="3312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0800000" flipV="1">
            <a:off x="747950" y="3753376"/>
            <a:ext cx="667657" cy="3312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730183" y="4354270"/>
            <a:ext cx="319318" cy="650819"/>
          </a:xfrm>
          <a:prstGeom prst="rect">
            <a:avLst/>
          </a:prstGeom>
        </p:spPr>
        <p:txBody>
          <a:bodyPr wrap="none">
            <a:spAutoFit/>
          </a:bodyPr>
          <a:lstStyle/>
          <a:p>
            <a:pPr algn="just" eaLnBrk="1" hangingPunct="1">
              <a:lnSpc>
                <a:spcPct val="150000"/>
              </a:lnSpc>
            </a:pPr>
            <a:r>
              <a:rPr lang="en-US" altLang="ja-JP" sz="2800" i="1" dirty="0" smtClean="0"/>
              <a:t>I</a:t>
            </a:r>
            <a:endParaRPr lang="en-US" altLang="ja-JP" sz="2800" i="1" dirty="0"/>
          </a:p>
        </p:txBody>
      </p:sp>
      <p:sp>
        <p:nvSpPr>
          <p:cNvPr id="25" name="正方形/長方形 24"/>
          <p:cNvSpPr/>
          <p:nvPr/>
        </p:nvSpPr>
        <p:spPr>
          <a:xfrm>
            <a:off x="740690" y="3296039"/>
            <a:ext cx="319318" cy="650819"/>
          </a:xfrm>
          <a:prstGeom prst="rect">
            <a:avLst/>
          </a:prstGeom>
        </p:spPr>
        <p:txBody>
          <a:bodyPr wrap="none">
            <a:spAutoFit/>
          </a:bodyPr>
          <a:lstStyle/>
          <a:p>
            <a:pPr algn="just" eaLnBrk="1" hangingPunct="1">
              <a:lnSpc>
                <a:spcPct val="150000"/>
              </a:lnSpc>
            </a:pPr>
            <a:r>
              <a:rPr lang="en-US" altLang="ja-JP" sz="2800" i="1" dirty="0" smtClean="0"/>
              <a:t>I</a:t>
            </a:r>
            <a:endParaRPr lang="en-US" altLang="ja-JP" sz="2800" i="1" dirty="0"/>
          </a:p>
        </p:txBody>
      </p:sp>
      <p:cxnSp>
        <p:nvCxnSpPr>
          <p:cNvPr id="24" name="直線矢印コネクタ 23"/>
          <p:cNvCxnSpPr/>
          <p:nvPr/>
        </p:nvCxnSpPr>
        <p:spPr>
          <a:xfrm flipV="1">
            <a:off x="1618352" y="3004451"/>
            <a:ext cx="0" cy="7634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3113296" y="4464846"/>
            <a:ext cx="0" cy="7634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351325" y="4172234"/>
            <a:ext cx="81746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254900" y="4019285"/>
            <a:ext cx="458780" cy="650819"/>
          </a:xfrm>
          <a:prstGeom prst="rect">
            <a:avLst/>
          </a:prstGeom>
        </p:spPr>
        <p:txBody>
          <a:bodyPr wrap="none">
            <a:spAutoFit/>
          </a:bodyPr>
          <a:lstStyle/>
          <a:p>
            <a:pPr algn="just" eaLnBrk="1" hangingPunct="1">
              <a:lnSpc>
                <a:spcPct val="150000"/>
              </a:lnSpc>
            </a:pPr>
            <a:r>
              <a:rPr lang="en-US" altLang="ja-JP" sz="2800" b="1" i="1" dirty="0" smtClean="0"/>
              <a:t>H</a:t>
            </a:r>
            <a:endParaRPr lang="en-US" altLang="ja-JP" sz="2800" b="1" i="1" dirty="0"/>
          </a:p>
        </p:txBody>
      </p:sp>
      <p:sp>
        <p:nvSpPr>
          <p:cNvPr id="32" name="正方形/長方形 31"/>
          <p:cNvSpPr/>
          <p:nvPr/>
        </p:nvSpPr>
        <p:spPr>
          <a:xfrm>
            <a:off x="1593873" y="2645219"/>
            <a:ext cx="752129" cy="648639"/>
          </a:xfrm>
          <a:prstGeom prst="rect">
            <a:avLst/>
          </a:prstGeom>
        </p:spPr>
        <p:txBody>
          <a:bodyPr wrap="none">
            <a:spAutoFit/>
          </a:bodyPr>
          <a:lstStyle/>
          <a:p>
            <a:pPr algn="just" eaLnBrk="1" hangingPunct="1">
              <a:lnSpc>
                <a:spcPct val="150000"/>
              </a:lnSpc>
            </a:pPr>
            <a:r>
              <a:rPr lang="ja-JP" altLang="en-US" sz="2800" dirty="0" smtClean="0"/>
              <a:t>力</a:t>
            </a:r>
            <a:r>
              <a:rPr lang="en-US" altLang="ja-JP" sz="2800" b="1" i="1" dirty="0" smtClean="0"/>
              <a:t>F</a:t>
            </a:r>
            <a:endParaRPr lang="en-US" altLang="ja-JP" sz="2800" b="1" i="1" dirty="0"/>
          </a:p>
        </p:txBody>
      </p:sp>
      <p:sp>
        <p:nvSpPr>
          <p:cNvPr id="33" name="正方形/長方形 32"/>
          <p:cNvSpPr/>
          <p:nvPr/>
        </p:nvSpPr>
        <p:spPr>
          <a:xfrm>
            <a:off x="2728014" y="5089523"/>
            <a:ext cx="752129" cy="648639"/>
          </a:xfrm>
          <a:prstGeom prst="rect">
            <a:avLst/>
          </a:prstGeom>
        </p:spPr>
        <p:txBody>
          <a:bodyPr wrap="none">
            <a:spAutoFit/>
          </a:bodyPr>
          <a:lstStyle/>
          <a:p>
            <a:pPr algn="just" eaLnBrk="1" hangingPunct="1">
              <a:lnSpc>
                <a:spcPct val="150000"/>
              </a:lnSpc>
            </a:pPr>
            <a:r>
              <a:rPr lang="ja-JP" altLang="en-US" sz="2800" dirty="0" smtClean="0"/>
              <a:t>力</a:t>
            </a:r>
            <a:r>
              <a:rPr lang="en-US" altLang="ja-JP" sz="2800" b="1" i="1" dirty="0" smtClean="0"/>
              <a:t>F</a:t>
            </a:r>
            <a:endParaRPr lang="en-US" altLang="ja-JP" sz="2800" b="1" i="1" dirty="0"/>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6" name="オブジェクト 35"/>
          <p:cNvGraphicFramePr>
            <a:graphicFrameLocks noChangeAspect="1"/>
          </p:cNvGraphicFramePr>
          <p:nvPr>
            <p:extLst>
              <p:ext uri="{D42A27DB-BD31-4B8C-83A1-F6EECF244321}">
                <p14:modId xmlns:p14="http://schemas.microsoft.com/office/powerpoint/2010/main" val="1896943691"/>
              </p:ext>
            </p:extLst>
          </p:nvPr>
        </p:nvGraphicFramePr>
        <p:xfrm>
          <a:off x="5131220" y="3625347"/>
          <a:ext cx="2902902" cy="728923"/>
        </p:xfrm>
        <a:graphic>
          <a:graphicData uri="http://schemas.openxmlformats.org/presentationml/2006/ole">
            <mc:AlternateContent xmlns:mc="http://schemas.openxmlformats.org/markup-compatibility/2006">
              <mc:Choice xmlns:v="urn:schemas-microsoft-com:vml" Requires="v">
                <p:oleObj spid="_x0000_s259481" name="数式" r:id="rId3" imgW="698197" imgH="177723" progId="Equation.3">
                  <p:embed/>
                </p:oleObj>
              </mc:Choice>
              <mc:Fallback>
                <p:oleObj name="数式" r:id="rId3" imgW="698197" imgH="17772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220" y="3625347"/>
                        <a:ext cx="2902902" cy="728923"/>
                      </a:xfrm>
                      <a:prstGeom prst="rect">
                        <a:avLst/>
                      </a:prstGeom>
                      <a:noFill/>
                    </p:spPr>
                  </p:pic>
                </p:oleObj>
              </mc:Fallback>
            </mc:AlternateContent>
          </a:graphicData>
        </a:graphic>
      </p:graphicFrame>
      <p:graphicFrame>
        <p:nvGraphicFramePr>
          <p:cNvPr id="37" name="オブジェクト 36"/>
          <p:cNvGraphicFramePr>
            <a:graphicFrameLocks noChangeAspect="1"/>
          </p:cNvGraphicFramePr>
          <p:nvPr>
            <p:extLst>
              <p:ext uri="{D42A27DB-BD31-4B8C-83A1-F6EECF244321}">
                <p14:modId xmlns:p14="http://schemas.microsoft.com/office/powerpoint/2010/main" val="2664267624"/>
              </p:ext>
            </p:extLst>
          </p:nvPr>
        </p:nvGraphicFramePr>
        <p:xfrm>
          <a:off x="5167992" y="4387323"/>
          <a:ext cx="3262313" cy="704850"/>
        </p:xfrm>
        <a:graphic>
          <a:graphicData uri="http://schemas.openxmlformats.org/presentationml/2006/ole">
            <mc:AlternateContent xmlns:mc="http://schemas.openxmlformats.org/markup-compatibility/2006">
              <mc:Choice xmlns:v="urn:schemas-microsoft-com:vml" Requires="v">
                <p:oleObj spid="_x0000_s259482" name="数式" r:id="rId5" imgW="1054080" imgH="228600" progId="Equation.3">
                  <p:embed/>
                </p:oleObj>
              </mc:Choice>
              <mc:Fallback>
                <p:oleObj name="数式" r:id="rId5" imgW="1054080" imgH="228600" progId="Equation.3">
                  <p:embed/>
                  <p:pic>
                    <p:nvPicPr>
                      <p:cNvPr id="0" name="オブジェクト 27"/>
                      <p:cNvPicPr>
                        <a:picLocks noChangeAspect="1" noChangeArrowheads="1"/>
                      </p:cNvPicPr>
                      <p:nvPr/>
                    </p:nvPicPr>
                    <p:blipFill>
                      <a:blip r:embed="rId6"/>
                      <a:srcRect/>
                      <a:stretch>
                        <a:fillRect/>
                      </a:stretch>
                    </p:blipFill>
                    <p:spPr bwMode="auto">
                      <a:xfrm>
                        <a:off x="5167992" y="4387323"/>
                        <a:ext cx="3262313" cy="704850"/>
                      </a:xfrm>
                      <a:prstGeom prst="rect">
                        <a:avLst/>
                      </a:prstGeom>
                      <a:noFill/>
                      <a:ln>
                        <a:noFill/>
                      </a:ln>
                    </p:spPr>
                  </p:pic>
                </p:oleObj>
              </mc:Fallback>
            </mc:AlternateContent>
          </a:graphicData>
        </a:graphic>
      </p:graphicFrame>
      <p:graphicFrame>
        <p:nvGraphicFramePr>
          <p:cNvPr id="38" name="オブジェクト 37"/>
          <p:cNvGraphicFramePr>
            <a:graphicFrameLocks noChangeAspect="1"/>
          </p:cNvGraphicFramePr>
          <p:nvPr>
            <p:extLst>
              <p:ext uri="{D42A27DB-BD31-4B8C-83A1-F6EECF244321}">
                <p14:modId xmlns:p14="http://schemas.microsoft.com/office/powerpoint/2010/main" val="494728224"/>
              </p:ext>
            </p:extLst>
          </p:nvPr>
        </p:nvGraphicFramePr>
        <p:xfrm>
          <a:off x="3116263" y="5762625"/>
          <a:ext cx="354012" cy="681038"/>
        </p:xfrm>
        <a:graphic>
          <a:graphicData uri="http://schemas.openxmlformats.org/presentationml/2006/ole">
            <mc:AlternateContent xmlns:mc="http://schemas.openxmlformats.org/markup-compatibility/2006">
              <mc:Choice xmlns:v="urn:schemas-microsoft-com:vml" Requires="v">
                <p:oleObj spid="_x0000_s259483" name="数式" r:id="rId7" imgW="114120" imgH="177480" progId="Equation.3">
                  <p:embed/>
                </p:oleObj>
              </mc:Choice>
              <mc:Fallback>
                <p:oleObj name="数式" r:id="rId7" imgW="114120" imgH="177480" progId="Equation.3">
                  <p:embed/>
                  <p:pic>
                    <p:nvPicPr>
                      <p:cNvPr id="0" name="オブジェクト 36"/>
                      <p:cNvPicPr>
                        <a:picLocks noChangeAspect="1" noChangeArrowheads="1"/>
                      </p:cNvPicPr>
                      <p:nvPr/>
                    </p:nvPicPr>
                    <p:blipFill>
                      <a:blip r:embed="rId8"/>
                      <a:srcRect/>
                      <a:stretch>
                        <a:fillRect/>
                      </a:stretch>
                    </p:blipFill>
                    <p:spPr bwMode="auto">
                      <a:xfrm>
                        <a:off x="3116263" y="5762625"/>
                        <a:ext cx="354012" cy="681038"/>
                      </a:xfrm>
                      <a:prstGeom prst="rect">
                        <a:avLst/>
                      </a:prstGeom>
                      <a:noFill/>
                      <a:ln>
                        <a:noFill/>
                      </a:ln>
                    </p:spPr>
                  </p:pic>
                </p:oleObj>
              </mc:Fallback>
            </mc:AlternateContent>
          </a:graphicData>
        </a:graphic>
      </p:graphicFrame>
      <p:sp>
        <p:nvSpPr>
          <p:cNvPr id="41" name="Text Box 5"/>
          <p:cNvSpPr txBox="1">
            <a:spLocks noChangeArrowheads="1"/>
          </p:cNvSpPr>
          <p:nvPr/>
        </p:nvSpPr>
        <p:spPr bwMode="auto">
          <a:xfrm>
            <a:off x="3425822" y="5746794"/>
            <a:ext cx="5718178" cy="738664"/>
          </a:xfrm>
          <a:prstGeom prst="rect">
            <a:avLst/>
          </a:prstGeom>
          <a:noFill/>
          <a:ln>
            <a:noFill/>
          </a:ln>
          <a:extLst/>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t>：ループ電流に直交する単位ベクトル</a:t>
            </a:r>
            <a:endParaRPr lang="en-US" altLang="ja-JP" sz="2800" dirty="0" smtClean="0"/>
          </a:p>
        </p:txBody>
      </p:sp>
      <p:sp>
        <p:nvSpPr>
          <p:cNvPr id="42" name="Text Box 5"/>
          <p:cNvSpPr txBox="1">
            <a:spLocks noChangeArrowheads="1"/>
          </p:cNvSpPr>
          <p:nvPr/>
        </p:nvSpPr>
        <p:spPr bwMode="auto">
          <a:xfrm>
            <a:off x="5131220" y="4984812"/>
            <a:ext cx="2706689" cy="648639"/>
          </a:xfrm>
          <a:prstGeom prst="rect">
            <a:avLst/>
          </a:prstGeom>
          <a:noFill/>
          <a:ln>
            <a:noFill/>
          </a:ln>
          <a:extLst/>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en-US" altLang="ja-JP" sz="2800" i="1" dirty="0" smtClean="0"/>
              <a:t>S</a:t>
            </a:r>
            <a:r>
              <a:rPr lang="ja-JP" altLang="en-US" sz="2800" dirty="0" smtClean="0"/>
              <a:t>：ループの面積</a:t>
            </a:r>
            <a:endParaRPr lang="en-US" altLang="ja-JP" sz="2800" dirty="0" smtClean="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4005438704"/>
              </p:ext>
            </p:extLst>
          </p:nvPr>
        </p:nvGraphicFramePr>
        <p:xfrm>
          <a:off x="4973638" y="2911475"/>
          <a:ext cx="3644900" cy="709613"/>
        </p:xfrm>
        <a:graphic>
          <a:graphicData uri="http://schemas.openxmlformats.org/presentationml/2006/ole">
            <mc:AlternateContent xmlns:mc="http://schemas.openxmlformats.org/markup-compatibility/2006">
              <mc:Choice xmlns:v="urn:schemas-microsoft-com:vml" Requires="v">
                <p:oleObj spid="_x0000_s259484" name="数式" r:id="rId9" imgW="1028520" imgH="203040" progId="Equation.3">
                  <p:embed/>
                </p:oleObj>
              </mc:Choice>
              <mc:Fallback>
                <p:oleObj name="数式" r:id="rId9" imgW="1028520" imgH="203040" progId="Equation.3">
                  <p:embed/>
                  <p:pic>
                    <p:nvPicPr>
                      <p:cNvPr id="0" name="オブジェクト 35"/>
                      <p:cNvPicPr>
                        <a:picLocks noChangeAspect="1" noChangeArrowheads="1"/>
                      </p:cNvPicPr>
                      <p:nvPr/>
                    </p:nvPicPr>
                    <p:blipFill>
                      <a:blip r:embed="rId10"/>
                      <a:srcRect/>
                      <a:stretch>
                        <a:fillRect/>
                      </a:stretch>
                    </p:blipFill>
                    <p:spPr bwMode="auto">
                      <a:xfrm>
                        <a:off x="4973638" y="2911475"/>
                        <a:ext cx="3644900" cy="709613"/>
                      </a:xfrm>
                      <a:prstGeom prst="rect">
                        <a:avLst/>
                      </a:prstGeom>
                      <a:noFill/>
                      <a:ln>
                        <a:noFill/>
                      </a:ln>
                    </p:spPr>
                  </p:pic>
                </p:oleObj>
              </mc:Fallback>
            </mc:AlternateContent>
          </a:graphicData>
        </a:graphic>
      </p:graphicFrame>
      <p:sp>
        <p:nvSpPr>
          <p:cNvPr id="5" name="正方形/長方形 4"/>
          <p:cNvSpPr/>
          <p:nvPr/>
        </p:nvSpPr>
        <p:spPr>
          <a:xfrm>
            <a:off x="3493942" y="2519960"/>
            <a:ext cx="1284326" cy="648639"/>
          </a:xfrm>
          <a:prstGeom prst="rect">
            <a:avLst/>
          </a:prstGeom>
        </p:spPr>
        <p:txBody>
          <a:bodyPr wrap="none">
            <a:spAutoFit/>
          </a:bodyPr>
          <a:lstStyle/>
          <a:p>
            <a:pPr algn="just" eaLnBrk="1" hangingPunct="1">
              <a:lnSpc>
                <a:spcPct val="150000"/>
              </a:lnSpc>
            </a:pPr>
            <a:r>
              <a:rPr lang="ja-JP" altLang="en-US" sz="2800" dirty="0"/>
              <a:t>トルク</a:t>
            </a:r>
            <a:r>
              <a:rPr lang="en-US" altLang="ja-JP" sz="2800" b="1" i="1" dirty="0"/>
              <a:t>T</a:t>
            </a:r>
          </a:p>
        </p:txBody>
      </p:sp>
    </p:spTree>
    <p:extLst>
      <p:ext uri="{BB962C8B-B14F-4D97-AF65-F5344CB8AC3E}">
        <p14:creationId xmlns:p14="http://schemas.microsoft.com/office/powerpoint/2010/main" val="3411948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5C89E2AD-ED88-4B56-AFD3-77E1FDA7736B}" type="slidenum">
              <a:rPr lang="en-US" altLang="ja-JP"/>
              <a:pPr>
                <a:defRPr/>
              </a:pPr>
              <a:t>27</a:t>
            </a:fld>
            <a:endParaRPr lang="en-US" altLang="ja-JP"/>
          </a:p>
        </p:txBody>
      </p:sp>
      <p:sp>
        <p:nvSpPr>
          <p:cNvPr id="165890"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磁化を読み出すには</a:t>
            </a:r>
            <a:r>
              <a:rPr lang="en-US" altLang="ja-JP" sz="3600" dirty="0" smtClean="0">
                <a:solidFill>
                  <a:schemeClr val="bg1"/>
                </a:solidFill>
              </a:rPr>
              <a:t>?</a:t>
            </a:r>
            <a:endParaRPr lang="ja-JP" altLang="en-US" sz="3600" dirty="0">
              <a:solidFill>
                <a:schemeClr val="bg1"/>
              </a:solidFill>
            </a:endParaRPr>
          </a:p>
        </p:txBody>
      </p:sp>
      <p:sp>
        <p:nvSpPr>
          <p:cNvPr id="165891" name="Text Box 5"/>
          <p:cNvSpPr txBox="1">
            <a:spLocks noChangeArrowheads="1"/>
          </p:cNvSpPr>
          <p:nvPr/>
        </p:nvSpPr>
        <p:spPr bwMode="auto">
          <a:xfrm>
            <a:off x="96838" y="736600"/>
            <a:ext cx="8929687" cy="2677656"/>
          </a:xfrm>
          <a:prstGeom prst="rect">
            <a:avLst/>
          </a:prstGeom>
          <a:noFill/>
          <a:ln>
            <a:noFill/>
          </a:ln>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t>・電磁誘導</a:t>
            </a:r>
            <a:endParaRPr lang="en-US" altLang="ja-JP" sz="2800" dirty="0" smtClean="0"/>
          </a:p>
          <a:p>
            <a:pPr algn="just" eaLnBrk="1" hangingPunct="1">
              <a:lnSpc>
                <a:spcPct val="150000"/>
              </a:lnSpc>
            </a:pPr>
            <a:r>
              <a:rPr lang="ja-JP" altLang="en-US" sz="2800" dirty="0" smtClean="0"/>
              <a:t>磁界中に置いたコイルを回転させる</a:t>
            </a:r>
            <a:r>
              <a:rPr lang="en-US" altLang="ja-JP" sz="2800" dirty="0" smtClean="0"/>
              <a:t>(</a:t>
            </a:r>
            <a:r>
              <a:rPr lang="ja-JP" altLang="en-US" sz="2800" dirty="0" smtClean="0"/>
              <a:t>モータと逆過程</a:t>
            </a:r>
            <a:r>
              <a:rPr lang="en-US" altLang="ja-JP" sz="2800" dirty="0" smtClean="0"/>
              <a:t>)</a:t>
            </a:r>
          </a:p>
          <a:p>
            <a:pPr algn="just" eaLnBrk="1" hangingPunct="1">
              <a:lnSpc>
                <a:spcPct val="150000"/>
              </a:lnSpc>
            </a:pPr>
            <a:r>
              <a:rPr lang="ja-JP" altLang="en-US" sz="2800" dirty="0" smtClean="0"/>
              <a:t>⇒誘導起電力</a:t>
            </a:r>
            <a:r>
              <a:rPr lang="en-US" altLang="ja-JP" sz="2800" dirty="0" smtClean="0"/>
              <a:t>V</a:t>
            </a:r>
            <a:r>
              <a:rPr lang="ja-JP" altLang="en-US" sz="2800" dirty="0" smtClean="0"/>
              <a:t>が発生し、誘導電流が流れる。発電の原理。</a:t>
            </a:r>
            <a:endParaRPr lang="en-US" altLang="ja-JP" sz="2800" dirty="0" smtClean="0"/>
          </a:p>
          <a:p>
            <a:pPr algn="just" eaLnBrk="1" hangingPunct="1">
              <a:lnSpc>
                <a:spcPct val="150000"/>
              </a:lnSpc>
            </a:pPr>
            <a:endParaRPr lang="en-US" altLang="ja-JP" sz="2800" dirty="0" smtClean="0"/>
          </a:p>
        </p:txBody>
      </p:sp>
      <p:grpSp>
        <p:nvGrpSpPr>
          <p:cNvPr id="5" name="グループ化 4"/>
          <p:cNvGrpSpPr/>
          <p:nvPr/>
        </p:nvGrpSpPr>
        <p:grpSpPr>
          <a:xfrm>
            <a:off x="3454405" y="2852193"/>
            <a:ext cx="740231" cy="740236"/>
            <a:chOff x="5036431" y="2721567"/>
            <a:chExt cx="921654" cy="921660"/>
          </a:xfrm>
        </p:grpSpPr>
        <p:sp>
          <p:nvSpPr>
            <p:cNvPr id="6" name="円弧 5"/>
            <p:cNvSpPr/>
            <p:nvPr/>
          </p:nvSpPr>
          <p:spPr>
            <a:xfrm>
              <a:off x="5043685" y="2721567"/>
              <a:ext cx="914400" cy="914400"/>
            </a:xfrm>
            <a:prstGeom prst="arc">
              <a:avLst/>
            </a:prstGeom>
            <a:solidFill>
              <a:schemeClr val="bg1"/>
            </a:solidFill>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円弧 6"/>
            <p:cNvSpPr/>
            <p:nvPr/>
          </p:nvSpPr>
          <p:spPr>
            <a:xfrm rot="16200000">
              <a:off x="5036431" y="2728827"/>
              <a:ext cx="914400" cy="914400"/>
            </a:xfrm>
            <a:prstGeom prst="arc">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8" name="直線コネクタ 7"/>
          <p:cNvCxnSpPr/>
          <p:nvPr/>
        </p:nvCxnSpPr>
        <p:spPr>
          <a:xfrm flipV="1">
            <a:off x="725723" y="3120571"/>
            <a:ext cx="1770742" cy="914400"/>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2373065" y="3722905"/>
            <a:ext cx="1770742" cy="914400"/>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487083" y="3106057"/>
            <a:ext cx="1653692" cy="624114"/>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69734" y="4049485"/>
            <a:ext cx="739760" cy="279190"/>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749432" y="4405081"/>
            <a:ext cx="638160" cy="240846"/>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1001494" y="4339758"/>
            <a:ext cx="493486" cy="254833"/>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1270006" y="4405074"/>
            <a:ext cx="493486" cy="254833"/>
          </a:xfrm>
          <a:prstGeom prst="line">
            <a:avLst/>
          </a:prstGeom>
          <a:ln w="63500">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290296" y="3077032"/>
            <a:ext cx="3744686" cy="2002971"/>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3483437" y="3883869"/>
            <a:ext cx="667657" cy="331232"/>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10800000" flipV="1">
            <a:off x="893090" y="3477610"/>
            <a:ext cx="667657" cy="331232"/>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3550763" y="4080761"/>
            <a:ext cx="1620957" cy="648639"/>
          </a:xfrm>
          <a:prstGeom prst="rect">
            <a:avLst/>
          </a:prstGeom>
        </p:spPr>
        <p:txBody>
          <a:bodyPr wrap="none">
            <a:spAutoFit/>
          </a:bodyPr>
          <a:lstStyle/>
          <a:p>
            <a:pPr algn="just" eaLnBrk="1" hangingPunct="1">
              <a:lnSpc>
                <a:spcPct val="150000"/>
              </a:lnSpc>
            </a:pPr>
            <a:r>
              <a:rPr lang="ja-JP" altLang="en-US" sz="2800" dirty="0" smtClean="0"/>
              <a:t>誘導電流</a:t>
            </a:r>
            <a:endParaRPr lang="en-US" altLang="ja-JP" sz="2800" i="1" dirty="0"/>
          </a:p>
        </p:txBody>
      </p:sp>
      <p:sp>
        <p:nvSpPr>
          <p:cNvPr id="19" name="正方形/長方形 18"/>
          <p:cNvSpPr/>
          <p:nvPr/>
        </p:nvSpPr>
        <p:spPr>
          <a:xfrm>
            <a:off x="-8385" y="4892579"/>
            <a:ext cx="2194832" cy="648639"/>
          </a:xfrm>
          <a:prstGeom prst="rect">
            <a:avLst/>
          </a:prstGeom>
        </p:spPr>
        <p:txBody>
          <a:bodyPr wrap="none">
            <a:spAutoFit/>
          </a:bodyPr>
          <a:lstStyle/>
          <a:p>
            <a:pPr algn="just" eaLnBrk="1" hangingPunct="1">
              <a:lnSpc>
                <a:spcPct val="150000"/>
              </a:lnSpc>
            </a:pPr>
            <a:r>
              <a:rPr lang="ja-JP" altLang="en-US" sz="2800" dirty="0" smtClean="0"/>
              <a:t>誘導起電力</a:t>
            </a:r>
            <a:r>
              <a:rPr lang="en-US" altLang="ja-JP" sz="2800" i="1" dirty="0" smtClean="0"/>
              <a:t>V</a:t>
            </a:r>
            <a:endParaRPr lang="en-US" altLang="ja-JP" sz="2800" i="1" dirty="0"/>
          </a:p>
        </p:txBody>
      </p:sp>
      <p:cxnSp>
        <p:nvCxnSpPr>
          <p:cNvPr id="20" name="直線矢印コネクタ 19"/>
          <p:cNvCxnSpPr/>
          <p:nvPr/>
        </p:nvCxnSpPr>
        <p:spPr>
          <a:xfrm flipV="1">
            <a:off x="1763492" y="2728685"/>
            <a:ext cx="0" cy="7634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258436" y="4189080"/>
            <a:ext cx="0" cy="7634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2496465" y="3896468"/>
            <a:ext cx="81746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2416070" y="3743519"/>
            <a:ext cx="426720" cy="650819"/>
          </a:xfrm>
          <a:prstGeom prst="rect">
            <a:avLst/>
          </a:prstGeom>
        </p:spPr>
        <p:txBody>
          <a:bodyPr wrap="none">
            <a:spAutoFit/>
          </a:bodyPr>
          <a:lstStyle/>
          <a:p>
            <a:pPr algn="just" eaLnBrk="1" hangingPunct="1">
              <a:lnSpc>
                <a:spcPct val="150000"/>
              </a:lnSpc>
            </a:pPr>
            <a:r>
              <a:rPr lang="en-US" altLang="ja-JP" sz="2800" i="1" dirty="0" smtClean="0"/>
              <a:t>H</a:t>
            </a:r>
            <a:endParaRPr lang="en-US" altLang="ja-JP" sz="2800" i="1" dirty="0"/>
          </a:p>
        </p:txBody>
      </p:sp>
      <p:sp>
        <p:nvSpPr>
          <p:cNvPr id="24" name="正方形/長方形 23"/>
          <p:cNvSpPr/>
          <p:nvPr/>
        </p:nvSpPr>
        <p:spPr>
          <a:xfrm>
            <a:off x="1749432" y="2369453"/>
            <a:ext cx="731290" cy="648639"/>
          </a:xfrm>
          <a:prstGeom prst="rect">
            <a:avLst/>
          </a:prstGeom>
        </p:spPr>
        <p:txBody>
          <a:bodyPr wrap="none">
            <a:spAutoFit/>
          </a:bodyPr>
          <a:lstStyle/>
          <a:p>
            <a:pPr algn="just" eaLnBrk="1" hangingPunct="1">
              <a:lnSpc>
                <a:spcPct val="150000"/>
              </a:lnSpc>
            </a:pPr>
            <a:r>
              <a:rPr lang="ja-JP" altLang="en-US" sz="2800" dirty="0" smtClean="0"/>
              <a:t>力</a:t>
            </a:r>
            <a:r>
              <a:rPr lang="en-US" altLang="ja-JP" sz="2800" i="1" dirty="0" smtClean="0"/>
              <a:t>F</a:t>
            </a:r>
            <a:endParaRPr lang="en-US" altLang="ja-JP" sz="2800" i="1" dirty="0"/>
          </a:p>
        </p:txBody>
      </p:sp>
      <p:sp>
        <p:nvSpPr>
          <p:cNvPr id="25" name="正方形/長方形 24"/>
          <p:cNvSpPr/>
          <p:nvPr/>
        </p:nvSpPr>
        <p:spPr>
          <a:xfrm>
            <a:off x="2883573" y="4973411"/>
            <a:ext cx="731290" cy="648639"/>
          </a:xfrm>
          <a:prstGeom prst="rect">
            <a:avLst/>
          </a:prstGeom>
        </p:spPr>
        <p:txBody>
          <a:bodyPr wrap="none">
            <a:spAutoFit/>
          </a:bodyPr>
          <a:lstStyle/>
          <a:p>
            <a:pPr algn="just" eaLnBrk="1" hangingPunct="1">
              <a:lnSpc>
                <a:spcPct val="150000"/>
              </a:lnSpc>
            </a:pPr>
            <a:r>
              <a:rPr lang="ja-JP" altLang="en-US" sz="2800" dirty="0" smtClean="0"/>
              <a:t>力</a:t>
            </a:r>
            <a:r>
              <a:rPr lang="en-US" altLang="ja-JP" sz="2800" i="1" dirty="0" smtClean="0"/>
              <a:t>F</a:t>
            </a:r>
            <a:endParaRPr lang="en-US" altLang="ja-JP" sz="2800" i="1" dirty="0"/>
          </a:p>
        </p:txBody>
      </p:sp>
      <p:sp>
        <p:nvSpPr>
          <p:cNvPr id="2" name="円/楕円 1"/>
          <p:cNvSpPr/>
          <p:nvPr/>
        </p:nvSpPr>
        <p:spPr>
          <a:xfrm>
            <a:off x="1262758" y="4586532"/>
            <a:ext cx="138338" cy="135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965224" y="4506708"/>
            <a:ext cx="138338" cy="135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6" name="オブジェクト 25"/>
          <p:cNvGraphicFramePr>
            <a:graphicFrameLocks noChangeAspect="1"/>
          </p:cNvGraphicFramePr>
          <p:nvPr>
            <p:extLst>
              <p:ext uri="{D42A27DB-BD31-4B8C-83A1-F6EECF244321}">
                <p14:modId xmlns:p14="http://schemas.microsoft.com/office/powerpoint/2010/main" val="2852227522"/>
              </p:ext>
            </p:extLst>
          </p:nvPr>
        </p:nvGraphicFramePr>
        <p:xfrm>
          <a:off x="5292725" y="2627313"/>
          <a:ext cx="1963738" cy="1209675"/>
        </p:xfrm>
        <a:graphic>
          <a:graphicData uri="http://schemas.openxmlformats.org/presentationml/2006/ole">
            <mc:AlternateContent xmlns:mc="http://schemas.openxmlformats.org/markup-compatibility/2006">
              <mc:Choice xmlns:v="urn:schemas-microsoft-com:vml" Requires="v">
                <p:oleObj spid="_x0000_s261225" name="数式" r:id="rId3" imgW="634680" imgH="393480" progId="Equation.3">
                  <p:embed/>
                </p:oleObj>
              </mc:Choice>
              <mc:Fallback>
                <p:oleObj name="数式" r:id="rId3" imgW="634680" imgH="393480" progId="Equation.3">
                  <p:embed/>
                  <p:pic>
                    <p:nvPicPr>
                      <p:cNvPr id="0" name="Object 1"/>
                      <p:cNvPicPr>
                        <a:picLocks noChangeAspect="1" noChangeArrowheads="1"/>
                      </p:cNvPicPr>
                      <p:nvPr/>
                    </p:nvPicPr>
                    <p:blipFill>
                      <a:blip r:embed="rId4"/>
                      <a:srcRect/>
                      <a:stretch>
                        <a:fillRect/>
                      </a:stretch>
                    </p:blipFill>
                    <p:spPr bwMode="auto">
                      <a:xfrm>
                        <a:off x="5292725" y="2627313"/>
                        <a:ext cx="1963738"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Box 5"/>
          <p:cNvSpPr txBox="1">
            <a:spLocks noChangeArrowheads="1"/>
          </p:cNvSpPr>
          <p:nvPr/>
        </p:nvSpPr>
        <p:spPr bwMode="auto">
          <a:xfrm>
            <a:off x="5171720" y="3744690"/>
            <a:ext cx="3972280" cy="2677656"/>
          </a:xfrm>
          <a:prstGeom prst="rect">
            <a:avLst/>
          </a:prstGeom>
          <a:noFill/>
          <a:ln>
            <a:noFill/>
          </a:ln>
          <a:extLst/>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t>レンツの法則</a:t>
            </a:r>
            <a:endParaRPr lang="en-US" altLang="ja-JP" sz="2800" dirty="0" smtClean="0"/>
          </a:p>
          <a:p>
            <a:pPr algn="just" eaLnBrk="1" hangingPunct="1">
              <a:lnSpc>
                <a:spcPct val="150000"/>
              </a:lnSpc>
            </a:pPr>
            <a:r>
              <a:rPr lang="ja-JP" altLang="en-US" sz="2800" dirty="0" smtClean="0"/>
              <a:t>コイルを貫く磁束</a:t>
            </a:r>
            <a:r>
              <a:rPr lang="en-US" altLang="ja-JP" sz="2800" i="1" dirty="0" smtClean="0">
                <a:latin typeface="Symbol" panose="05050102010706020507" pitchFamily="18" charset="2"/>
              </a:rPr>
              <a:t>F</a:t>
            </a:r>
            <a:r>
              <a:rPr lang="ja-JP" altLang="en-US" sz="2800" dirty="0" smtClean="0"/>
              <a:t>の時間変化を妨げるように起電力が発生する。</a:t>
            </a:r>
            <a:endParaRPr lang="en-US" altLang="ja-JP" sz="2800" dirty="0" smtClean="0"/>
          </a:p>
        </p:txBody>
      </p:sp>
    </p:spTree>
    <p:extLst>
      <p:ext uri="{BB962C8B-B14F-4D97-AF65-F5344CB8AC3E}">
        <p14:creationId xmlns:p14="http://schemas.microsoft.com/office/powerpoint/2010/main" val="3931419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5"/>
          <p:cNvSpPr txBox="1">
            <a:spLocks noChangeArrowheads="1"/>
          </p:cNvSpPr>
          <p:nvPr/>
        </p:nvSpPr>
        <p:spPr bwMode="auto">
          <a:xfrm>
            <a:off x="0" y="4655275"/>
            <a:ext cx="9026525" cy="2031325"/>
          </a:xfrm>
          <a:prstGeom prst="rect">
            <a:avLst/>
          </a:prstGeom>
          <a:noFill/>
          <a:ln>
            <a:noFill/>
          </a:ln>
          <a:extLst/>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t>磁気ヘッド：磁性体に接近</a:t>
            </a:r>
            <a:r>
              <a:rPr lang="ja-JP" altLang="en-US" sz="2800" dirty="0"/>
              <a:t>する</a:t>
            </a:r>
            <a:r>
              <a:rPr lang="ja-JP" altLang="en-US" sz="2800" dirty="0" smtClean="0"/>
              <a:t>が、接触しない。接触すると物理的に壊れる。（書き込み・読み出し中の機械的衝撃に弱いのはハードディスクの弱点）</a:t>
            </a:r>
            <a:endParaRPr lang="en-US" altLang="ja-JP" sz="2800" dirty="0" smtClean="0"/>
          </a:p>
        </p:txBody>
      </p:sp>
      <p:sp>
        <p:nvSpPr>
          <p:cNvPr id="32" name="正方形/長方形 31"/>
          <p:cNvSpPr/>
          <p:nvPr/>
        </p:nvSpPr>
        <p:spPr>
          <a:xfrm>
            <a:off x="2641576" y="3744689"/>
            <a:ext cx="612000" cy="319314"/>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811422" y="3737435"/>
            <a:ext cx="612000" cy="319314"/>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 5"/>
          <p:cNvSpPr>
            <a:spLocks noGrp="1"/>
          </p:cNvSpPr>
          <p:nvPr>
            <p:ph type="sldNum" sz="quarter" idx="12"/>
          </p:nvPr>
        </p:nvSpPr>
        <p:spPr/>
        <p:txBody>
          <a:bodyPr/>
          <a:lstStyle/>
          <a:p>
            <a:pPr>
              <a:defRPr/>
            </a:pPr>
            <a:fld id="{5C89E2AD-ED88-4B56-AFD3-77E1FDA7736B}" type="slidenum">
              <a:rPr lang="en-US" altLang="ja-JP"/>
              <a:pPr>
                <a:defRPr/>
              </a:pPr>
              <a:t>28</a:t>
            </a:fld>
            <a:endParaRPr lang="en-US" altLang="ja-JP"/>
          </a:p>
        </p:txBody>
      </p:sp>
      <p:sp>
        <p:nvSpPr>
          <p:cNvPr id="165890"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磁化を読み出すには</a:t>
            </a:r>
            <a:r>
              <a:rPr lang="en-US" altLang="ja-JP" sz="3600" dirty="0" smtClean="0">
                <a:solidFill>
                  <a:schemeClr val="bg1"/>
                </a:solidFill>
              </a:rPr>
              <a:t>?</a:t>
            </a:r>
            <a:endParaRPr lang="ja-JP" altLang="en-US" sz="3600" dirty="0">
              <a:solidFill>
                <a:schemeClr val="bg1"/>
              </a:solidFill>
            </a:endParaRPr>
          </a:p>
        </p:txBody>
      </p:sp>
      <p:sp>
        <p:nvSpPr>
          <p:cNvPr id="165891" name="Text Box 5"/>
          <p:cNvSpPr txBox="1">
            <a:spLocks noChangeArrowheads="1"/>
          </p:cNvSpPr>
          <p:nvPr/>
        </p:nvSpPr>
        <p:spPr bwMode="auto">
          <a:xfrm>
            <a:off x="111352" y="620488"/>
            <a:ext cx="8929687" cy="1384995"/>
          </a:xfrm>
          <a:prstGeom prst="rect">
            <a:avLst/>
          </a:prstGeom>
          <a:noFill/>
          <a:ln>
            <a:noFill/>
          </a:ln>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a:t>強磁性体</a:t>
            </a:r>
            <a:r>
              <a:rPr lang="ja-JP" altLang="en-US" sz="2800" dirty="0" smtClean="0"/>
              <a:t>から漏れ出す磁束の時間的変化を電磁誘導により再生電圧として取り出す。</a:t>
            </a:r>
            <a:endParaRPr lang="en-US" altLang="ja-JP" sz="2800" dirty="0" smtClean="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29" name="直線矢印コネクタ 28"/>
          <p:cNvCxnSpPr/>
          <p:nvPr/>
        </p:nvCxnSpPr>
        <p:spPr>
          <a:xfrm>
            <a:off x="3396319" y="3904344"/>
            <a:ext cx="52251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4114775" y="3911600"/>
            <a:ext cx="52251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2685118" y="3911600"/>
            <a:ext cx="52251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4854964" y="3904346"/>
            <a:ext cx="52251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3360022" y="3737435"/>
            <a:ext cx="612000" cy="319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4071208" y="3737435"/>
            <a:ext cx="612000" cy="319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542944" y="2670637"/>
            <a:ext cx="116114" cy="368791"/>
          </a:xfrm>
          <a:custGeom>
            <a:avLst/>
            <a:gdLst>
              <a:gd name="connsiteX0" fmla="*/ 0 w 116114"/>
              <a:gd name="connsiteY0" fmla="*/ 0 h 368791"/>
              <a:gd name="connsiteX1" fmla="*/ 29028 w 116114"/>
              <a:gd name="connsiteY1" fmla="*/ 319315 h 368791"/>
              <a:gd name="connsiteX2" fmla="*/ 116114 w 116114"/>
              <a:gd name="connsiteY2" fmla="*/ 362858 h 368791"/>
            </a:gdLst>
            <a:ahLst/>
            <a:cxnLst>
              <a:cxn ang="0">
                <a:pos x="connsiteX0" y="connsiteY0"/>
              </a:cxn>
              <a:cxn ang="0">
                <a:pos x="connsiteX1" y="connsiteY1"/>
              </a:cxn>
              <a:cxn ang="0">
                <a:pos x="connsiteX2" y="connsiteY2"/>
              </a:cxn>
            </a:cxnLst>
            <a:rect l="l" t="t" r="r" b="b"/>
            <a:pathLst>
              <a:path w="116114" h="368791">
                <a:moveTo>
                  <a:pt x="0" y="0"/>
                </a:moveTo>
                <a:cubicBezTo>
                  <a:pt x="4838" y="129419"/>
                  <a:pt x="9676" y="258839"/>
                  <a:pt x="29028" y="319315"/>
                </a:cubicBezTo>
                <a:cubicBezTo>
                  <a:pt x="48380" y="379791"/>
                  <a:pt x="82247" y="371324"/>
                  <a:pt x="116114" y="3628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637288" y="2663383"/>
            <a:ext cx="116114" cy="368791"/>
          </a:xfrm>
          <a:custGeom>
            <a:avLst/>
            <a:gdLst>
              <a:gd name="connsiteX0" fmla="*/ 0 w 116114"/>
              <a:gd name="connsiteY0" fmla="*/ 0 h 368791"/>
              <a:gd name="connsiteX1" fmla="*/ 29028 w 116114"/>
              <a:gd name="connsiteY1" fmla="*/ 319315 h 368791"/>
              <a:gd name="connsiteX2" fmla="*/ 116114 w 116114"/>
              <a:gd name="connsiteY2" fmla="*/ 362858 h 368791"/>
            </a:gdLst>
            <a:ahLst/>
            <a:cxnLst>
              <a:cxn ang="0">
                <a:pos x="connsiteX0" y="connsiteY0"/>
              </a:cxn>
              <a:cxn ang="0">
                <a:pos x="connsiteX1" y="connsiteY1"/>
              </a:cxn>
              <a:cxn ang="0">
                <a:pos x="connsiteX2" y="connsiteY2"/>
              </a:cxn>
            </a:cxnLst>
            <a:rect l="l" t="t" r="r" b="b"/>
            <a:pathLst>
              <a:path w="116114" h="368791">
                <a:moveTo>
                  <a:pt x="0" y="0"/>
                </a:moveTo>
                <a:cubicBezTo>
                  <a:pt x="4838" y="129419"/>
                  <a:pt x="9676" y="258839"/>
                  <a:pt x="29028" y="319315"/>
                </a:cubicBezTo>
                <a:cubicBezTo>
                  <a:pt x="48380" y="379791"/>
                  <a:pt x="82247" y="371324"/>
                  <a:pt x="116114" y="3628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738886" y="2663383"/>
            <a:ext cx="116114" cy="368791"/>
          </a:xfrm>
          <a:custGeom>
            <a:avLst/>
            <a:gdLst>
              <a:gd name="connsiteX0" fmla="*/ 0 w 116114"/>
              <a:gd name="connsiteY0" fmla="*/ 0 h 368791"/>
              <a:gd name="connsiteX1" fmla="*/ 29028 w 116114"/>
              <a:gd name="connsiteY1" fmla="*/ 319315 h 368791"/>
              <a:gd name="connsiteX2" fmla="*/ 116114 w 116114"/>
              <a:gd name="connsiteY2" fmla="*/ 362858 h 368791"/>
            </a:gdLst>
            <a:ahLst/>
            <a:cxnLst>
              <a:cxn ang="0">
                <a:pos x="connsiteX0" y="connsiteY0"/>
              </a:cxn>
              <a:cxn ang="0">
                <a:pos x="connsiteX1" y="connsiteY1"/>
              </a:cxn>
              <a:cxn ang="0">
                <a:pos x="connsiteX2" y="connsiteY2"/>
              </a:cxn>
            </a:cxnLst>
            <a:rect l="l" t="t" r="r" b="b"/>
            <a:pathLst>
              <a:path w="116114" h="368791">
                <a:moveTo>
                  <a:pt x="0" y="0"/>
                </a:moveTo>
                <a:cubicBezTo>
                  <a:pt x="4838" y="129419"/>
                  <a:pt x="9676" y="258839"/>
                  <a:pt x="29028" y="319315"/>
                </a:cubicBezTo>
                <a:cubicBezTo>
                  <a:pt x="48380" y="379791"/>
                  <a:pt x="82247" y="371324"/>
                  <a:pt x="116114" y="3628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40484" y="2663383"/>
            <a:ext cx="116114" cy="368791"/>
          </a:xfrm>
          <a:custGeom>
            <a:avLst/>
            <a:gdLst>
              <a:gd name="connsiteX0" fmla="*/ 0 w 116114"/>
              <a:gd name="connsiteY0" fmla="*/ 0 h 368791"/>
              <a:gd name="connsiteX1" fmla="*/ 29028 w 116114"/>
              <a:gd name="connsiteY1" fmla="*/ 319315 h 368791"/>
              <a:gd name="connsiteX2" fmla="*/ 116114 w 116114"/>
              <a:gd name="connsiteY2" fmla="*/ 362858 h 368791"/>
            </a:gdLst>
            <a:ahLst/>
            <a:cxnLst>
              <a:cxn ang="0">
                <a:pos x="connsiteX0" y="connsiteY0"/>
              </a:cxn>
              <a:cxn ang="0">
                <a:pos x="connsiteX1" y="connsiteY1"/>
              </a:cxn>
              <a:cxn ang="0">
                <a:pos x="connsiteX2" y="connsiteY2"/>
              </a:cxn>
            </a:cxnLst>
            <a:rect l="l" t="t" r="r" b="b"/>
            <a:pathLst>
              <a:path w="116114" h="368791">
                <a:moveTo>
                  <a:pt x="0" y="0"/>
                </a:moveTo>
                <a:cubicBezTo>
                  <a:pt x="4838" y="129419"/>
                  <a:pt x="9676" y="258839"/>
                  <a:pt x="29028" y="319315"/>
                </a:cubicBezTo>
                <a:cubicBezTo>
                  <a:pt x="48380" y="379791"/>
                  <a:pt x="82247" y="371324"/>
                  <a:pt x="116114" y="3628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927568" y="2648869"/>
            <a:ext cx="116114" cy="368791"/>
          </a:xfrm>
          <a:custGeom>
            <a:avLst/>
            <a:gdLst>
              <a:gd name="connsiteX0" fmla="*/ 0 w 116114"/>
              <a:gd name="connsiteY0" fmla="*/ 0 h 368791"/>
              <a:gd name="connsiteX1" fmla="*/ 29028 w 116114"/>
              <a:gd name="connsiteY1" fmla="*/ 319315 h 368791"/>
              <a:gd name="connsiteX2" fmla="*/ 116114 w 116114"/>
              <a:gd name="connsiteY2" fmla="*/ 362858 h 368791"/>
            </a:gdLst>
            <a:ahLst/>
            <a:cxnLst>
              <a:cxn ang="0">
                <a:pos x="connsiteX0" y="connsiteY0"/>
              </a:cxn>
              <a:cxn ang="0">
                <a:pos x="connsiteX1" y="connsiteY1"/>
              </a:cxn>
              <a:cxn ang="0">
                <a:pos x="connsiteX2" y="connsiteY2"/>
              </a:cxn>
            </a:cxnLst>
            <a:rect l="l" t="t" r="r" b="b"/>
            <a:pathLst>
              <a:path w="116114" h="368791">
                <a:moveTo>
                  <a:pt x="0" y="0"/>
                </a:moveTo>
                <a:cubicBezTo>
                  <a:pt x="4838" y="129419"/>
                  <a:pt x="9676" y="258839"/>
                  <a:pt x="29028" y="319315"/>
                </a:cubicBezTo>
                <a:cubicBezTo>
                  <a:pt x="48380" y="379791"/>
                  <a:pt x="82247" y="371324"/>
                  <a:pt x="116114" y="3628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flipV="1">
            <a:off x="4542944" y="2409377"/>
            <a:ext cx="0" cy="2757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5014652" y="2431151"/>
            <a:ext cx="0" cy="2757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4477612" y="2271552"/>
            <a:ext cx="138338" cy="135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4934806" y="2278812"/>
            <a:ext cx="138338" cy="135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174751" y="2673199"/>
            <a:ext cx="646331" cy="449995"/>
          </a:xfrm>
          <a:prstGeom prst="rect">
            <a:avLst/>
          </a:prstGeom>
        </p:spPr>
        <p:txBody>
          <a:bodyPr wrap="none">
            <a:spAutoFit/>
          </a:bodyPr>
          <a:lstStyle/>
          <a:p>
            <a:pPr algn="just" eaLnBrk="1" hangingPunct="1">
              <a:lnSpc>
                <a:spcPct val="150000"/>
              </a:lnSpc>
            </a:pPr>
            <a:r>
              <a:rPr lang="ja-JP" altLang="en-US" dirty="0" smtClean="0"/>
              <a:t>移動</a:t>
            </a:r>
            <a:endParaRPr lang="en-US" altLang="ja-JP" dirty="0"/>
          </a:p>
        </p:txBody>
      </p:sp>
      <p:sp>
        <p:nvSpPr>
          <p:cNvPr id="54" name="正方形/長方形 53"/>
          <p:cNvSpPr/>
          <p:nvPr/>
        </p:nvSpPr>
        <p:spPr>
          <a:xfrm>
            <a:off x="4300966" y="1902220"/>
            <a:ext cx="1107996" cy="369332"/>
          </a:xfrm>
          <a:prstGeom prst="rect">
            <a:avLst/>
          </a:prstGeom>
        </p:spPr>
        <p:txBody>
          <a:bodyPr wrap="none">
            <a:spAutoFit/>
          </a:bodyPr>
          <a:lstStyle/>
          <a:p>
            <a:r>
              <a:rPr lang="ja-JP" altLang="en-US" dirty="0"/>
              <a:t>再生電圧</a:t>
            </a:r>
          </a:p>
        </p:txBody>
      </p:sp>
      <p:sp>
        <p:nvSpPr>
          <p:cNvPr id="46" name="正方形/長方形 45"/>
          <p:cNvSpPr/>
          <p:nvPr/>
        </p:nvSpPr>
        <p:spPr>
          <a:xfrm>
            <a:off x="5408962" y="2847780"/>
            <a:ext cx="1998089" cy="451406"/>
          </a:xfrm>
          <a:prstGeom prst="rect">
            <a:avLst/>
          </a:prstGeom>
        </p:spPr>
        <p:txBody>
          <a:bodyPr wrap="square">
            <a:spAutoFit/>
          </a:bodyPr>
          <a:lstStyle/>
          <a:p>
            <a:pPr algn="just" eaLnBrk="1" hangingPunct="1">
              <a:lnSpc>
                <a:spcPct val="150000"/>
              </a:lnSpc>
            </a:pPr>
            <a:r>
              <a:rPr lang="ja-JP" altLang="en-US" dirty="0" smtClean="0"/>
              <a:t>磁気ヘッド</a:t>
            </a:r>
            <a:endParaRPr lang="en-US" altLang="ja-JP" dirty="0"/>
          </a:p>
        </p:txBody>
      </p:sp>
      <p:sp>
        <p:nvSpPr>
          <p:cNvPr id="56" name="正方形/長方形 55"/>
          <p:cNvSpPr/>
          <p:nvPr/>
        </p:nvSpPr>
        <p:spPr>
          <a:xfrm>
            <a:off x="6287076" y="3476188"/>
            <a:ext cx="2753963" cy="923330"/>
          </a:xfrm>
          <a:prstGeom prst="rect">
            <a:avLst/>
          </a:prstGeom>
        </p:spPr>
        <p:txBody>
          <a:bodyPr wrap="square">
            <a:spAutoFit/>
          </a:bodyPr>
          <a:lstStyle/>
          <a:p>
            <a:pPr algn="just" eaLnBrk="1" hangingPunct="1">
              <a:lnSpc>
                <a:spcPct val="150000"/>
              </a:lnSpc>
            </a:pPr>
            <a:r>
              <a:rPr lang="ja-JP" altLang="en-US" dirty="0" smtClean="0"/>
              <a:t>磁気ディスクは</a:t>
            </a:r>
            <a:r>
              <a:rPr lang="en-US" altLang="ja-JP" dirty="0" smtClean="0"/>
              <a:t>1</a:t>
            </a:r>
            <a:r>
              <a:rPr lang="ja-JP" altLang="en-US" dirty="0" smtClean="0"/>
              <a:t>分間に数千回　回転している。</a:t>
            </a:r>
            <a:endParaRPr lang="en-US" altLang="ja-JP" dirty="0"/>
          </a:p>
        </p:txBody>
      </p:sp>
      <p:sp>
        <p:nvSpPr>
          <p:cNvPr id="2" name="円/楕円 1"/>
          <p:cNvSpPr/>
          <p:nvPr/>
        </p:nvSpPr>
        <p:spPr>
          <a:xfrm>
            <a:off x="24268" y="3127840"/>
            <a:ext cx="5549218" cy="15564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748270" y="4111070"/>
            <a:ext cx="1998089" cy="507831"/>
          </a:xfrm>
          <a:prstGeom prst="rect">
            <a:avLst/>
          </a:prstGeom>
          <a:solidFill>
            <a:schemeClr val="bg1">
              <a:lumMod val="95000"/>
            </a:schemeClr>
          </a:solidFill>
        </p:spPr>
        <p:txBody>
          <a:bodyPr wrap="square">
            <a:spAutoFit/>
          </a:bodyPr>
          <a:lstStyle/>
          <a:p>
            <a:pPr algn="just" eaLnBrk="1" hangingPunct="1">
              <a:lnSpc>
                <a:spcPct val="150000"/>
              </a:lnSpc>
            </a:pPr>
            <a:r>
              <a:rPr lang="ja-JP" altLang="en-US" dirty="0" smtClean="0"/>
              <a:t>記録単位</a:t>
            </a:r>
            <a:r>
              <a:rPr lang="ja-JP" altLang="en-US" dirty="0"/>
              <a:t>　</a:t>
            </a:r>
            <a:r>
              <a:rPr lang="en-US" altLang="ja-JP" dirty="0" smtClean="0"/>
              <a:t>1</a:t>
            </a:r>
            <a:r>
              <a:rPr lang="ja-JP" altLang="en-US" dirty="0" smtClean="0"/>
              <a:t>ビット</a:t>
            </a:r>
            <a:endParaRPr lang="en-US" altLang="ja-JP" dirty="0"/>
          </a:p>
        </p:txBody>
      </p:sp>
      <p:cxnSp>
        <p:nvCxnSpPr>
          <p:cNvPr id="41" name="直線矢印コネクタ 40"/>
          <p:cNvCxnSpPr/>
          <p:nvPr/>
        </p:nvCxnSpPr>
        <p:spPr>
          <a:xfrm flipH="1">
            <a:off x="4071208" y="4198155"/>
            <a:ext cx="135221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417432" y="3628582"/>
            <a:ext cx="1412566" cy="369332"/>
          </a:xfrm>
          <a:prstGeom prst="rect">
            <a:avLst/>
          </a:prstGeom>
        </p:spPr>
        <p:txBody>
          <a:bodyPr wrap="none">
            <a:spAutoFit/>
          </a:bodyPr>
          <a:lstStyle/>
          <a:p>
            <a:r>
              <a:rPr lang="ja-JP" altLang="en-US" dirty="0"/>
              <a:t>磁気ディスク</a:t>
            </a:r>
          </a:p>
        </p:txBody>
      </p:sp>
      <p:sp>
        <p:nvSpPr>
          <p:cNvPr id="42" name="L 字 41"/>
          <p:cNvSpPr/>
          <p:nvPr/>
        </p:nvSpPr>
        <p:spPr>
          <a:xfrm flipV="1">
            <a:off x="4243054" y="2714180"/>
            <a:ext cx="550800" cy="55154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L 字 44"/>
          <p:cNvSpPr/>
          <p:nvPr/>
        </p:nvSpPr>
        <p:spPr>
          <a:xfrm flipH="1" flipV="1">
            <a:off x="4801846" y="2706926"/>
            <a:ext cx="550800" cy="55154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斜め縞 42"/>
          <p:cNvSpPr/>
          <p:nvPr/>
        </p:nvSpPr>
        <p:spPr>
          <a:xfrm>
            <a:off x="4840449" y="3280239"/>
            <a:ext cx="522515" cy="348343"/>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斜め縞 46"/>
          <p:cNvSpPr/>
          <p:nvPr/>
        </p:nvSpPr>
        <p:spPr>
          <a:xfrm flipH="1">
            <a:off x="4239329" y="3272985"/>
            <a:ext cx="507986" cy="348343"/>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右矢印 52"/>
          <p:cNvSpPr/>
          <p:nvPr/>
        </p:nvSpPr>
        <p:spPr>
          <a:xfrm>
            <a:off x="3136280" y="3200410"/>
            <a:ext cx="1138149" cy="319313"/>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9" name="グループ化 58"/>
          <p:cNvGrpSpPr/>
          <p:nvPr/>
        </p:nvGrpSpPr>
        <p:grpSpPr>
          <a:xfrm flipV="1">
            <a:off x="1451424" y="3894308"/>
            <a:ext cx="2468613" cy="461665"/>
            <a:chOff x="5036431" y="2721567"/>
            <a:chExt cx="921654" cy="921660"/>
          </a:xfrm>
        </p:grpSpPr>
        <p:sp>
          <p:nvSpPr>
            <p:cNvPr id="61" name="円弧 60"/>
            <p:cNvSpPr/>
            <p:nvPr/>
          </p:nvSpPr>
          <p:spPr>
            <a:xfrm>
              <a:off x="5043685" y="2721567"/>
              <a:ext cx="914400" cy="914400"/>
            </a:xfrm>
            <a:prstGeom prst="arc">
              <a:avLst/>
            </a:prstGeom>
            <a:solidFill>
              <a:schemeClr val="bg1"/>
            </a:solidFill>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p:cNvSpPr/>
            <p:nvPr/>
          </p:nvSpPr>
          <p:spPr>
            <a:xfrm rot="16200000">
              <a:off x="5036431" y="2728827"/>
              <a:ext cx="914400" cy="914400"/>
            </a:xfrm>
            <a:prstGeom prst="arc">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 name="フリーフォーム 6"/>
          <p:cNvSpPr/>
          <p:nvPr/>
        </p:nvSpPr>
        <p:spPr>
          <a:xfrm>
            <a:off x="4745150" y="3599544"/>
            <a:ext cx="102621" cy="232229"/>
          </a:xfrm>
          <a:custGeom>
            <a:avLst/>
            <a:gdLst>
              <a:gd name="connsiteX0" fmla="*/ 102621 w 102621"/>
              <a:gd name="connsiteY0" fmla="*/ 232229 h 232229"/>
              <a:gd name="connsiteX1" fmla="*/ 1021 w 102621"/>
              <a:gd name="connsiteY1" fmla="*/ 130629 h 232229"/>
              <a:gd name="connsiteX2" fmla="*/ 59079 w 102621"/>
              <a:gd name="connsiteY2" fmla="*/ 0 h 232229"/>
            </a:gdLst>
            <a:ahLst/>
            <a:cxnLst>
              <a:cxn ang="0">
                <a:pos x="connsiteX0" y="connsiteY0"/>
              </a:cxn>
              <a:cxn ang="0">
                <a:pos x="connsiteX1" y="connsiteY1"/>
              </a:cxn>
              <a:cxn ang="0">
                <a:pos x="connsiteX2" y="connsiteY2"/>
              </a:cxn>
            </a:cxnLst>
            <a:rect l="l" t="t" r="r" b="b"/>
            <a:pathLst>
              <a:path w="102621" h="232229">
                <a:moveTo>
                  <a:pt x="102621" y="232229"/>
                </a:moveTo>
                <a:cubicBezTo>
                  <a:pt x="55449" y="200781"/>
                  <a:pt x="8278" y="169334"/>
                  <a:pt x="1021" y="130629"/>
                </a:cubicBezTo>
                <a:cubicBezTo>
                  <a:pt x="-6236" y="91924"/>
                  <a:pt x="26421" y="45962"/>
                  <a:pt x="59079" y="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flipH="1">
            <a:off x="4592756" y="3592290"/>
            <a:ext cx="102621" cy="232229"/>
          </a:xfrm>
          <a:custGeom>
            <a:avLst/>
            <a:gdLst>
              <a:gd name="connsiteX0" fmla="*/ 102621 w 102621"/>
              <a:gd name="connsiteY0" fmla="*/ 232229 h 232229"/>
              <a:gd name="connsiteX1" fmla="*/ 1021 w 102621"/>
              <a:gd name="connsiteY1" fmla="*/ 130629 h 232229"/>
              <a:gd name="connsiteX2" fmla="*/ 59079 w 102621"/>
              <a:gd name="connsiteY2" fmla="*/ 0 h 232229"/>
            </a:gdLst>
            <a:ahLst/>
            <a:cxnLst>
              <a:cxn ang="0">
                <a:pos x="connsiteX0" y="connsiteY0"/>
              </a:cxn>
              <a:cxn ang="0">
                <a:pos x="connsiteX1" y="connsiteY1"/>
              </a:cxn>
              <a:cxn ang="0">
                <a:pos x="connsiteX2" y="connsiteY2"/>
              </a:cxn>
            </a:cxnLst>
            <a:rect l="l" t="t" r="r" b="b"/>
            <a:pathLst>
              <a:path w="102621" h="232229">
                <a:moveTo>
                  <a:pt x="102621" y="232229"/>
                </a:moveTo>
                <a:cubicBezTo>
                  <a:pt x="55449" y="200781"/>
                  <a:pt x="8278" y="169334"/>
                  <a:pt x="1021" y="130629"/>
                </a:cubicBezTo>
                <a:cubicBezTo>
                  <a:pt x="-6236" y="91924"/>
                  <a:pt x="26421" y="45962"/>
                  <a:pt x="59079" y="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840484" y="3316543"/>
            <a:ext cx="1745991" cy="369332"/>
          </a:xfrm>
          <a:prstGeom prst="rect">
            <a:avLst/>
          </a:prstGeom>
        </p:spPr>
        <p:txBody>
          <a:bodyPr wrap="none">
            <a:spAutoFit/>
          </a:bodyPr>
          <a:lstStyle/>
          <a:p>
            <a:r>
              <a:rPr lang="ja-JP" altLang="en-US" dirty="0" smtClean="0"/>
              <a:t>磁束の漏れ出し</a:t>
            </a:r>
            <a:endParaRPr lang="ja-JP" altLang="en-US" dirty="0"/>
          </a:p>
        </p:txBody>
      </p:sp>
      <p:sp>
        <p:nvSpPr>
          <p:cNvPr id="64" name="フリーフォーム 63"/>
          <p:cNvSpPr/>
          <p:nvPr/>
        </p:nvSpPr>
        <p:spPr>
          <a:xfrm>
            <a:off x="4055738" y="3621318"/>
            <a:ext cx="102621" cy="232229"/>
          </a:xfrm>
          <a:custGeom>
            <a:avLst/>
            <a:gdLst>
              <a:gd name="connsiteX0" fmla="*/ 102621 w 102621"/>
              <a:gd name="connsiteY0" fmla="*/ 232229 h 232229"/>
              <a:gd name="connsiteX1" fmla="*/ 1021 w 102621"/>
              <a:gd name="connsiteY1" fmla="*/ 130629 h 232229"/>
              <a:gd name="connsiteX2" fmla="*/ 59079 w 102621"/>
              <a:gd name="connsiteY2" fmla="*/ 0 h 232229"/>
            </a:gdLst>
            <a:ahLst/>
            <a:cxnLst>
              <a:cxn ang="0">
                <a:pos x="connsiteX0" y="connsiteY0"/>
              </a:cxn>
              <a:cxn ang="0">
                <a:pos x="connsiteX1" y="connsiteY1"/>
              </a:cxn>
              <a:cxn ang="0">
                <a:pos x="connsiteX2" y="connsiteY2"/>
              </a:cxn>
            </a:cxnLst>
            <a:rect l="l" t="t" r="r" b="b"/>
            <a:pathLst>
              <a:path w="102621" h="232229">
                <a:moveTo>
                  <a:pt x="102621" y="232229"/>
                </a:moveTo>
                <a:cubicBezTo>
                  <a:pt x="55449" y="200781"/>
                  <a:pt x="8278" y="169334"/>
                  <a:pt x="1021" y="130629"/>
                </a:cubicBezTo>
                <a:cubicBezTo>
                  <a:pt x="-6236" y="91924"/>
                  <a:pt x="26421" y="45962"/>
                  <a:pt x="59079" y="0"/>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flipH="1">
            <a:off x="3903344" y="3614064"/>
            <a:ext cx="102621" cy="232229"/>
          </a:xfrm>
          <a:custGeom>
            <a:avLst/>
            <a:gdLst>
              <a:gd name="connsiteX0" fmla="*/ 102621 w 102621"/>
              <a:gd name="connsiteY0" fmla="*/ 232229 h 232229"/>
              <a:gd name="connsiteX1" fmla="*/ 1021 w 102621"/>
              <a:gd name="connsiteY1" fmla="*/ 130629 h 232229"/>
              <a:gd name="connsiteX2" fmla="*/ 59079 w 102621"/>
              <a:gd name="connsiteY2" fmla="*/ 0 h 232229"/>
            </a:gdLst>
            <a:ahLst/>
            <a:cxnLst>
              <a:cxn ang="0">
                <a:pos x="connsiteX0" y="connsiteY0"/>
              </a:cxn>
              <a:cxn ang="0">
                <a:pos x="connsiteX1" y="connsiteY1"/>
              </a:cxn>
              <a:cxn ang="0">
                <a:pos x="connsiteX2" y="connsiteY2"/>
              </a:cxn>
            </a:cxnLst>
            <a:rect l="l" t="t" r="r" b="b"/>
            <a:pathLst>
              <a:path w="102621" h="232229">
                <a:moveTo>
                  <a:pt x="102621" y="232229"/>
                </a:moveTo>
                <a:cubicBezTo>
                  <a:pt x="55449" y="200781"/>
                  <a:pt x="8278" y="169334"/>
                  <a:pt x="1021" y="130629"/>
                </a:cubicBezTo>
                <a:cubicBezTo>
                  <a:pt x="-6236" y="91924"/>
                  <a:pt x="26421" y="45962"/>
                  <a:pt x="59079" y="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p:nvSpPr>
        <p:spPr>
          <a:xfrm>
            <a:off x="3293756" y="3628578"/>
            <a:ext cx="102621" cy="232229"/>
          </a:xfrm>
          <a:custGeom>
            <a:avLst/>
            <a:gdLst>
              <a:gd name="connsiteX0" fmla="*/ 102621 w 102621"/>
              <a:gd name="connsiteY0" fmla="*/ 232229 h 232229"/>
              <a:gd name="connsiteX1" fmla="*/ 1021 w 102621"/>
              <a:gd name="connsiteY1" fmla="*/ 130629 h 232229"/>
              <a:gd name="connsiteX2" fmla="*/ 59079 w 102621"/>
              <a:gd name="connsiteY2" fmla="*/ 0 h 232229"/>
            </a:gdLst>
            <a:ahLst/>
            <a:cxnLst>
              <a:cxn ang="0">
                <a:pos x="connsiteX0" y="connsiteY0"/>
              </a:cxn>
              <a:cxn ang="0">
                <a:pos x="connsiteX1" y="connsiteY1"/>
              </a:cxn>
              <a:cxn ang="0">
                <a:pos x="connsiteX2" y="connsiteY2"/>
              </a:cxn>
            </a:cxnLst>
            <a:rect l="l" t="t" r="r" b="b"/>
            <a:pathLst>
              <a:path w="102621" h="232229">
                <a:moveTo>
                  <a:pt x="102621" y="232229"/>
                </a:moveTo>
                <a:cubicBezTo>
                  <a:pt x="55449" y="200781"/>
                  <a:pt x="8278" y="169334"/>
                  <a:pt x="1021" y="130629"/>
                </a:cubicBezTo>
                <a:cubicBezTo>
                  <a:pt x="-6236" y="91924"/>
                  <a:pt x="26421" y="45962"/>
                  <a:pt x="59079" y="0"/>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a:off x="2560796" y="3592290"/>
            <a:ext cx="102621" cy="232229"/>
          </a:xfrm>
          <a:custGeom>
            <a:avLst/>
            <a:gdLst>
              <a:gd name="connsiteX0" fmla="*/ 102621 w 102621"/>
              <a:gd name="connsiteY0" fmla="*/ 232229 h 232229"/>
              <a:gd name="connsiteX1" fmla="*/ 1021 w 102621"/>
              <a:gd name="connsiteY1" fmla="*/ 130629 h 232229"/>
              <a:gd name="connsiteX2" fmla="*/ 59079 w 102621"/>
              <a:gd name="connsiteY2" fmla="*/ 0 h 232229"/>
            </a:gdLst>
            <a:ahLst/>
            <a:cxnLst>
              <a:cxn ang="0">
                <a:pos x="connsiteX0" y="connsiteY0"/>
              </a:cxn>
              <a:cxn ang="0">
                <a:pos x="connsiteX1" y="connsiteY1"/>
              </a:cxn>
              <a:cxn ang="0">
                <a:pos x="connsiteX2" y="connsiteY2"/>
              </a:cxn>
            </a:cxnLst>
            <a:rect l="l" t="t" r="r" b="b"/>
            <a:pathLst>
              <a:path w="102621" h="232229">
                <a:moveTo>
                  <a:pt x="102621" y="232229"/>
                </a:moveTo>
                <a:cubicBezTo>
                  <a:pt x="55449" y="200781"/>
                  <a:pt x="8278" y="169334"/>
                  <a:pt x="1021" y="130629"/>
                </a:cubicBezTo>
                <a:cubicBezTo>
                  <a:pt x="-6236" y="91924"/>
                  <a:pt x="26421" y="45962"/>
                  <a:pt x="59079" y="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flipH="1">
            <a:off x="3155876" y="3606810"/>
            <a:ext cx="102621" cy="232229"/>
          </a:xfrm>
          <a:custGeom>
            <a:avLst/>
            <a:gdLst>
              <a:gd name="connsiteX0" fmla="*/ 102621 w 102621"/>
              <a:gd name="connsiteY0" fmla="*/ 232229 h 232229"/>
              <a:gd name="connsiteX1" fmla="*/ 1021 w 102621"/>
              <a:gd name="connsiteY1" fmla="*/ 130629 h 232229"/>
              <a:gd name="connsiteX2" fmla="*/ 59079 w 102621"/>
              <a:gd name="connsiteY2" fmla="*/ 0 h 232229"/>
            </a:gdLst>
            <a:ahLst/>
            <a:cxnLst>
              <a:cxn ang="0">
                <a:pos x="connsiteX0" y="connsiteY0"/>
              </a:cxn>
              <a:cxn ang="0">
                <a:pos x="connsiteX1" y="connsiteY1"/>
              </a:cxn>
              <a:cxn ang="0">
                <a:pos x="connsiteX2" y="connsiteY2"/>
              </a:cxn>
            </a:cxnLst>
            <a:rect l="l" t="t" r="r" b="b"/>
            <a:pathLst>
              <a:path w="102621" h="232229">
                <a:moveTo>
                  <a:pt x="102621" y="232229"/>
                </a:moveTo>
                <a:cubicBezTo>
                  <a:pt x="55449" y="200781"/>
                  <a:pt x="8278" y="169334"/>
                  <a:pt x="1021" y="130629"/>
                </a:cubicBezTo>
                <a:cubicBezTo>
                  <a:pt x="-6236" y="91924"/>
                  <a:pt x="26421" y="45962"/>
                  <a:pt x="59079" y="0"/>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flipH="1">
            <a:off x="5441834" y="3628584"/>
            <a:ext cx="102621" cy="232229"/>
          </a:xfrm>
          <a:custGeom>
            <a:avLst/>
            <a:gdLst>
              <a:gd name="connsiteX0" fmla="*/ 102621 w 102621"/>
              <a:gd name="connsiteY0" fmla="*/ 232229 h 232229"/>
              <a:gd name="connsiteX1" fmla="*/ 1021 w 102621"/>
              <a:gd name="connsiteY1" fmla="*/ 130629 h 232229"/>
              <a:gd name="connsiteX2" fmla="*/ 59079 w 102621"/>
              <a:gd name="connsiteY2" fmla="*/ 0 h 232229"/>
            </a:gdLst>
            <a:ahLst/>
            <a:cxnLst>
              <a:cxn ang="0">
                <a:pos x="connsiteX0" y="connsiteY0"/>
              </a:cxn>
              <a:cxn ang="0">
                <a:pos x="connsiteX1" y="connsiteY1"/>
              </a:cxn>
              <a:cxn ang="0">
                <a:pos x="connsiteX2" y="connsiteY2"/>
              </a:cxn>
            </a:cxnLst>
            <a:rect l="l" t="t" r="r" b="b"/>
            <a:pathLst>
              <a:path w="102621" h="232229">
                <a:moveTo>
                  <a:pt x="102621" y="232229"/>
                </a:moveTo>
                <a:cubicBezTo>
                  <a:pt x="55449" y="200781"/>
                  <a:pt x="8278" y="169334"/>
                  <a:pt x="1021" y="130629"/>
                </a:cubicBezTo>
                <a:cubicBezTo>
                  <a:pt x="-6236" y="91924"/>
                  <a:pt x="26421" y="45962"/>
                  <a:pt x="59079" y="0"/>
                </a:cubicBezTo>
              </a:path>
            </a:pathLst>
          </a:custGeom>
          <a:noFill/>
          <a:ln>
            <a:solidFill>
              <a:schemeClr val="tx1"/>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3690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5C89E2AD-ED88-4B56-AFD3-77E1FDA7736B}" type="slidenum">
              <a:rPr lang="en-US" altLang="ja-JP"/>
              <a:pPr>
                <a:defRPr/>
              </a:pPr>
              <a:t>29</a:t>
            </a:fld>
            <a:endParaRPr lang="en-US" altLang="ja-JP"/>
          </a:p>
        </p:txBody>
      </p:sp>
      <p:sp>
        <p:nvSpPr>
          <p:cNvPr id="165890"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最近の磁化の読み出し方法</a:t>
            </a:r>
            <a:endParaRPr lang="ja-JP" altLang="en-US" sz="3600" dirty="0">
              <a:solidFill>
                <a:schemeClr val="bg1"/>
              </a:solidFill>
            </a:endParaRPr>
          </a:p>
        </p:txBody>
      </p:sp>
      <p:sp>
        <p:nvSpPr>
          <p:cNvPr id="165891" name="Text Box 5"/>
          <p:cNvSpPr txBox="1">
            <a:spLocks noChangeArrowheads="1"/>
          </p:cNvSpPr>
          <p:nvPr/>
        </p:nvSpPr>
        <p:spPr bwMode="auto">
          <a:xfrm>
            <a:off x="96838" y="736600"/>
            <a:ext cx="8929687" cy="1661993"/>
          </a:xfrm>
          <a:prstGeom prst="rect">
            <a:avLst/>
          </a:prstGeom>
          <a:noFill/>
          <a:ln>
            <a:noFill/>
          </a:ln>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en-US" altLang="ja-JP" sz="2800" dirty="0" smtClean="0"/>
              <a:t>TMR</a:t>
            </a:r>
            <a:r>
              <a:rPr lang="ja-JP" altLang="en-US" sz="2800" dirty="0" smtClean="0"/>
              <a:t>ヘッド</a:t>
            </a:r>
            <a:endParaRPr lang="en-US" altLang="ja-JP" sz="2800" dirty="0" smtClean="0"/>
          </a:p>
          <a:p>
            <a:pPr algn="just" eaLnBrk="1" hangingPunct="1">
              <a:lnSpc>
                <a:spcPct val="150000"/>
              </a:lnSpc>
            </a:pPr>
            <a:r>
              <a:rPr lang="en-US" altLang="ja-JP" sz="2000" dirty="0" smtClean="0"/>
              <a:t>TMR = Tunneling</a:t>
            </a:r>
          </a:p>
          <a:p>
            <a:pPr algn="just" eaLnBrk="1" hangingPunct="1">
              <a:lnSpc>
                <a:spcPct val="150000"/>
              </a:lnSpc>
            </a:pPr>
            <a:r>
              <a:rPr lang="en-US" altLang="ja-JP" sz="2000" dirty="0" smtClean="0"/>
              <a:t>Magneto-Resistance</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806" y="684645"/>
            <a:ext cx="3495108" cy="1926373"/>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48" y="2721783"/>
            <a:ext cx="4914900" cy="192405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510" y="2446800"/>
            <a:ext cx="2750456" cy="2303507"/>
          </a:xfrm>
          <a:prstGeom prst="rect">
            <a:avLst/>
          </a:prstGeom>
        </p:spPr>
      </p:pic>
      <p:sp>
        <p:nvSpPr>
          <p:cNvPr id="7" name="下矢印 6"/>
          <p:cNvSpPr/>
          <p:nvPr/>
        </p:nvSpPr>
        <p:spPr>
          <a:xfrm rot="2700000" flipH="1">
            <a:off x="4056063" y="1628944"/>
            <a:ext cx="624114" cy="163571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Text Box 5"/>
          <p:cNvSpPr txBox="1">
            <a:spLocks noChangeArrowheads="1"/>
          </p:cNvSpPr>
          <p:nvPr/>
        </p:nvSpPr>
        <p:spPr bwMode="auto">
          <a:xfrm>
            <a:off x="0" y="4750307"/>
            <a:ext cx="8929687" cy="1384995"/>
          </a:xfrm>
          <a:prstGeom prst="rect">
            <a:avLst/>
          </a:prstGeom>
          <a:noFill/>
          <a:ln>
            <a:noFill/>
          </a:ln>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t>強磁性金属</a:t>
            </a:r>
            <a:r>
              <a:rPr lang="en-US" altLang="ja-JP" sz="2800" dirty="0" smtClean="0"/>
              <a:t>/</a:t>
            </a:r>
            <a:r>
              <a:rPr lang="ja-JP" altLang="en-US" sz="2800" dirty="0" smtClean="0"/>
              <a:t>絶縁体</a:t>
            </a:r>
            <a:r>
              <a:rPr lang="en-US" altLang="ja-JP" sz="2800" dirty="0" smtClean="0"/>
              <a:t>/</a:t>
            </a:r>
            <a:r>
              <a:rPr lang="ja-JP" altLang="en-US" sz="2800" dirty="0" smtClean="0"/>
              <a:t>強磁性金属の三層構造における電気抵抗が磁化の平行</a:t>
            </a:r>
            <a:r>
              <a:rPr lang="en-US" altLang="ja-JP" sz="2800" dirty="0" smtClean="0"/>
              <a:t>/</a:t>
            </a:r>
            <a:r>
              <a:rPr lang="ja-JP" altLang="en-US" sz="2800" dirty="0" smtClean="0"/>
              <a:t>反平行で異なる現象を利用。</a:t>
            </a:r>
            <a:endParaRPr lang="en-US" altLang="ja-JP" sz="2800" dirty="0" smtClean="0"/>
          </a:p>
        </p:txBody>
      </p:sp>
      <p:sp>
        <p:nvSpPr>
          <p:cNvPr id="8" name="正方形/長方形 7"/>
          <p:cNvSpPr/>
          <p:nvPr/>
        </p:nvSpPr>
        <p:spPr>
          <a:xfrm>
            <a:off x="-10320" y="5931883"/>
            <a:ext cx="9154319" cy="646331"/>
          </a:xfrm>
          <a:prstGeom prst="rect">
            <a:avLst/>
          </a:prstGeom>
        </p:spPr>
        <p:txBody>
          <a:bodyPr wrap="square">
            <a:spAutoFit/>
          </a:bodyPr>
          <a:lstStyle/>
          <a:p>
            <a:r>
              <a:rPr lang="ja-JP" altLang="en-US" dirty="0" smtClean="0"/>
              <a:t>産業技術総合研究所　プレスリリースより</a:t>
            </a:r>
            <a:r>
              <a:rPr lang="en-US" altLang="ja-JP" dirty="0" smtClean="0"/>
              <a:t>http</a:t>
            </a:r>
            <a:r>
              <a:rPr lang="en-US" altLang="ja-JP" dirty="0"/>
              <a:t>://www.aist.go.jp/aist_j/press_release/pr2005/pr20050331/pr20050331.html</a:t>
            </a:r>
            <a:endParaRPr lang="ja-JP" altLang="en-US" dirty="0"/>
          </a:p>
        </p:txBody>
      </p:sp>
    </p:spTree>
    <p:extLst>
      <p:ext uri="{BB962C8B-B14F-4D97-AF65-F5344CB8AC3E}">
        <p14:creationId xmlns:p14="http://schemas.microsoft.com/office/powerpoint/2010/main" val="2393259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3</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a:solidFill>
                  <a:schemeClr val="bg1"/>
                </a:solidFill>
              </a:rPr>
              <a:t>日常生活における磁石の利用</a:t>
            </a:r>
            <a:endParaRPr lang="en-US" altLang="ja-JP" sz="3600" dirty="0">
              <a:solidFill>
                <a:schemeClr val="bg1"/>
              </a:solidFill>
            </a:endParaRPr>
          </a:p>
        </p:txBody>
      </p:sp>
      <p:sp>
        <p:nvSpPr>
          <p:cNvPr id="22531" name="Text Box 5"/>
          <p:cNvSpPr txBox="1">
            <a:spLocks noChangeArrowheads="1"/>
          </p:cNvSpPr>
          <p:nvPr/>
        </p:nvSpPr>
        <p:spPr bwMode="auto">
          <a:xfrm>
            <a:off x="257175" y="687388"/>
            <a:ext cx="841057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solidFill>
                  <a:srgbClr val="0000FF"/>
                </a:solidFill>
              </a:rPr>
              <a:t>日常生活の中で「磁石」「磁力」を使う場面</a:t>
            </a:r>
            <a:endParaRPr lang="en-US" altLang="ja-JP" sz="2800" dirty="0" smtClean="0">
              <a:solidFill>
                <a:srgbClr val="0000FF"/>
              </a:solidFill>
            </a:endParaRPr>
          </a:p>
          <a:p>
            <a:pPr algn="just" eaLnBrk="1" hangingPunct="1">
              <a:lnSpc>
                <a:spcPct val="150000"/>
              </a:lnSpc>
            </a:pPr>
            <a:r>
              <a:rPr lang="ja-JP" altLang="en-US" sz="2800" dirty="0" smtClean="0"/>
              <a:t>・マグネット</a:t>
            </a:r>
            <a:endParaRPr lang="en-US" altLang="ja-JP" sz="2800" dirty="0" smtClean="0"/>
          </a:p>
          <a:p>
            <a:pPr algn="just" eaLnBrk="1" hangingPunct="1">
              <a:lnSpc>
                <a:spcPct val="150000"/>
              </a:lnSpc>
            </a:pPr>
            <a:r>
              <a:rPr lang="ja-JP" altLang="en-US" sz="2800" dirty="0" smtClean="0"/>
              <a:t>・棒磁石で砂鉄を集める。クリップを引きよせる。</a:t>
            </a:r>
            <a:endParaRPr lang="en-US" altLang="ja-JP" sz="2800" dirty="0" smtClean="0"/>
          </a:p>
          <a:p>
            <a:pPr algn="just" eaLnBrk="1" hangingPunct="1">
              <a:lnSpc>
                <a:spcPct val="150000"/>
              </a:lnSpc>
            </a:pPr>
            <a:r>
              <a:rPr lang="ja-JP" altLang="en-US" sz="2800" dirty="0" smtClean="0"/>
              <a:t>・ピップエレキバン</a:t>
            </a:r>
            <a:endParaRPr lang="en-US" altLang="ja-JP" sz="2800" dirty="0" smtClean="0"/>
          </a:p>
          <a:p>
            <a:pPr algn="just" eaLnBrk="1" hangingPunct="1">
              <a:lnSpc>
                <a:spcPct val="150000"/>
              </a:lnSpc>
            </a:pPr>
            <a:r>
              <a:rPr lang="ja-JP" altLang="en-US" sz="2800" dirty="0" smtClean="0"/>
              <a:t>・定期券（</a:t>
            </a:r>
            <a:r>
              <a:rPr lang="en-US" altLang="ja-JP" sz="2800" dirty="0" err="1" smtClean="0"/>
              <a:t>Suica</a:t>
            </a:r>
            <a:r>
              <a:rPr lang="ja-JP" altLang="en-US" sz="2800" dirty="0" smtClean="0"/>
              <a:t>以前は磁気カードだった）</a:t>
            </a:r>
            <a:endParaRPr lang="en-US" altLang="ja-JP" sz="2800" dirty="0" smtClean="0"/>
          </a:p>
          <a:p>
            <a:pPr algn="just" eaLnBrk="1" hangingPunct="1">
              <a:lnSpc>
                <a:spcPct val="150000"/>
              </a:lnSpc>
            </a:pPr>
            <a:r>
              <a:rPr lang="ja-JP" altLang="en-US" sz="2800" dirty="0" smtClean="0"/>
              <a:t>・各種記録用テープ　カセットテープ、</a:t>
            </a:r>
            <a:r>
              <a:rPr lang="en-US" altLang="ja-JP" sz="2800" dirty="0" smtClean="0"/>
              <a:t>8mm</a:t>
            </a:r>
            <a:r>
              <a:rPr lang="ja-JP" altLang="en-US" sz="2800" dirty="0" smtClean="0"/>
              <a:t>ビデオ、</a:t>
            </a:r>
            <a:r>
              <a:rPr lang="en-US" altLang="ja-JP" sz="2800" dirty="0" smtClean="0"/>
              <a:t>VHS</a:t>
            </a:r>
            <a:r>
              <a:rPr lang="ja-JP" altLang="en-US" sz="2800" dirty="0" smtClean="0"/>
              <a:t>等</a:t>
            </a:r>
            <a:endParaRPr lang="ja-JP" altLang="en-US" sz="2800" dirty="0"/>
          </a:p>
        </p:txBody>
      </p:sp>
      <p:grpSp>
        <p:nvGrpSpPr>
          <p:cNvPr id="5" name="Group 6"/>
          <p:cNvGrpSpPr>
            <a:grpSpLocks/>
          </p:cNvGrpSpPr>
          <p:nvPr/>
        </p:nvGrpSpPr>
        <p:grpSpPr bwMode="auto">
          <a:xfrm rot="-5400000">
            <a:off x="7063925" y="2038350"/>
            <a:ext cx="1598612" cy="388937"/>
            <a:chOff x="2840" y="3223"/>
            <a:chExt cx="1007" cy="245"/>
          </a:xfrm>
        </p:grpSpPr>
        <p:grpSp>
          <p:nvGrpSpPr>
            <p:cNvPr id="6" name="Group 7"/>
            <p:cNvGrpSpPr>
              <a:grpSpLocks/>
            </p:cNvGrpSpPr>
            <p:nvPr/>
          </p:nvGrpSpPr>
          <p:grpSpPr bwMode="auto">
            <a:xfrm>
              <a:off x="2880" y="3264"/>
              <a:ext cx="927" cy="151"/>
              <a:chOff x="2481" y="2160"/>
              <a:chExt cx="1119" cy="240"/>
            </a:xfrm>
          </p:grpSpPr>
          <p:sp>
            <p:nvSpPr>
              <p:cNvPr id="9" name="Rectangle 8"/>
              <p:cNvSpPr>
                <a:spLocks noChangeArrowheads="1"/>
              </p:cNvSpPr>
              <p:nvPr/>
            </p:nvSpPr>
            <p:spPr bwMode="auto">
              <a:xfrm>
                <a:off x="3033" y="2160"/>
                <a:ext cx="567" cy="2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ja-JP" altLang="en-US"/>
              </a:p>
            </p:txBody>
          </p:sp>
          <p:sp>
            <p:nvSpPr>
              <p:cNvPr id="10" name="Rectangle 9"/>
              <p:cNvSpPr>
                <a:spLocks noChangeArrowheads="1"/>
              </p:cNvSpPr>
              <p:nvPr/>
            </p:nvSpPr>
            <p:spPr bwMode="auto">
              <a:xfrm>
                <a:off x="2481" y="2160"/>
                <a:ext cx="567" cy="24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 name="Text Box 10"/>
            <p:cNvSpPr txBox="1">
              <a:spLocks noChangeArrowheads="1"/>
            </p:cNvSpPr>
            <p:nvPr/>
          </p:nvSpPr>
          <p:spPr bwMode="auto">
            <a:xfrm rot="-5400000">
              <a:off x="3606" y="322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N</a:t>
              </a:r>
            </a:p>
          </p:txBody>
        </p:sp>
        <p:sp>
          <p:nvSpPr>
            <p:cNvPr id="8" name="Text Box 11"/>
            <p:cNvSpPr txBox="1">
              <a:spLocks noChangeArrowheads="1"/>
            </p:cNvSpPr>
            <p:nvPr/>
          </p:nvSpPr>
          <p:spPr bwMode="auto">
            <a:xfrm rot="5400000">
              <a:off x="2853" y="3210"/>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S</a:t>
              </a:r>
            </a:p>
          </p:txBody>
        </p:sp>
      </p:grpSp>
      <p:pic>
        <p:nvPicPr>
          <p:cNvPr id="11" name="Picture 14" descr="MC9004413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8449" y="2906713"/>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MC9004413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6724" y="3122613"/>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MC9004413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224" y="3138488"/>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MC9004413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6724" y="3313113"/>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2146" name="Picture 2" descr="C:\Users\X230-shimizu\AppData\Local\Microsoft\Windows\Temporary Internet Files\Content.IE5\T6G536MO\gi01a2013082113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944" y="4704896"/>
            <a:ext cx="2452914" cy="1589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5C89E2AD-ED88-4B56-AFD3-77E1FDA7736B}" type="slidenum">
              <a:rPr lang="en-US" altLang="ja-JP"/>
              <a:pPr>
                <a:defRPr/>
              </a:pPr>
              <a:t>30</a:t>
            </a:fld>
            <a:endParaRPr lang="en-US" altLang="ja-JP"/>
          </a:p>
        </p:txBody>
      </p:sp>
      <p:sp>
        <p:nvSpPr>
          <p:cNvPr id="165890" name="Text Box 5"/>
          <p:cNvSpPr txBox="1">
            <a:spLocks noChangeArrowheads="1"/>
          </p:cNvSpPr>
          <p:nvPr/>
        </p:nvSpPr>
        <p:spPr bwMode="auto">
          <a:xfrm>
            <a:off x="0" y="-902"/>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en-US" altLang="ja-JP" sz="3600" dirty="0" smtClean="0">
                <a:solidFill>
                  <a:schemeClr val="bg1"/>
                </a:solidFill>
              </a:rPr>
              <a:t>MRAM </a:t>
            </a:r>
            <a:r>
              <a:rPr lang="en-US" altLang="ja-JP" sz="2800" dirty="0" smtClean="0">
                <a:solidFill>
                  <a:schemeClr val="bg1"/>
                </a:solidFill>
              </a:rPr>
              <a:t>(Magneto-resistive </a:t>
            </a:r>
            <a:r>
              <a:rPr lang="en-US" altLang="ja-JP" sz="2800" dirty="0">
                <a:solidFill>
                  <a:schemeClr val="bg1"/>
                </a:solidFill>
              </a:rPr>
              <a:t>R</a:t>
            </a:r>
            <a:r>
              <a:rPr lang="en-US" altLang="ja-JP" sz="2800" dirty="0" smtClean="0">
                <a:solidFill>
                  <a:schemeClr val="bg1"/>
                </a:solidFill>
              </a:rPr>
              <a:t>andom </a:t>
            </a:r>
            <a:r>
              <a:rPr lang="en-US" altLang="ja-JP" sz="2800" dirty="0">
                <a:solidFill>
                  <a:schemeClr val="bg1"/>
                </a:solidFill>
              </a:rPr>
              <a:t>A</a:t>
            </a:r>
            <a:r>
              <a:rPr lang="en-US" altLang="ja-JP" sz="2800" dirty="0" smtClean="0">
                <a:solidFill>
                  <a:schemeClr val="bg1"/>
                </a:solidFill>
              </a:rPr>
              <a:t>ccess </a:t>
            </a:r>
            <a:r>
              <a:rPr lang="en-US" altLang="ja-JP" sz="2800" dirty="0">
                <a:solidFill>
                  <a:schemeClr val="bg1"/>
                </a:solidFill>
              </a:rPr>
              <a:t>M</a:t>
            </a:r>
            <a:r>
              <a:rPr lang="en-US" altLang="ja-JP" sz="2800" dirty="0" smtClean="0">
                <a:solidFill>
                  <a:schemeClr val="bg1"/>
                </a:solidFill>
              </a:rPr>
              <a:t>emory)</a:t>
            </a:r>
            <a:endParaRPr lang="ja-JP" altLang="en-US" sz="2800" dirty="0">
              <a:solidFill>
                <a:schemeClr val="bg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3" name="Line 60"/>
          <p:cNvSpPr>
            <a:spLocks noChangeShapeType="1"/>
          </p:cNvSpPr>
          <p:nvPr/>
        </p:nvSpPr>
        <p:spPr bwMode="auto">
          <a:xfrm flipH="1">
            <a:off x="5955607" y="4031126"/>
            <a:ext cx="1587" cy="431800"/>
          </a:xfrm>
          <a:prstGeom prst="line">
            <a:avLst/>
          </a:prstGeom>
          <a:noFill/>
          <a:ln w="254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46" name="Line 59"/>
          <p:cNvSpPr>
            <a:spLocks noChangeShapeType="1"/>
          </p:cNvSpPr>
          <p:nvPr/>
        </p:nvSpPr>
        <p:spPr bwMode="auto">
          <a:xfrm flipH="1">
            <a:off x="5322194" y="4031126"/>
            <a:ext cx="1588" cy="431800"/>
          </a:xfrm>
          <a:prstGeom prst="line">
            <a:avLst/>
          </a:prstGeom>
          <a:noFill/>
          <a:ln w="254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56" name="Text Box 10"/>
          <p:cNvSpPr txBox="1">
            <a:spLocks noChangeArrowheads="1"/>
          </p:cNvSpPr>
          <p:nvPr/>
        </p:nvSpPr>
        <p:spPr bwMode="auto">
          <a:xfrm>
            <a:off x="140713" y="840369"/>
            <a:ext cx="346255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r>
              <a:rPr lang="ja-JP" altLang="en-US" sz="2000" b="1" dirty="0" smtClean="0">
                <a:solidFill>
                  <a:schemeClr val="accent2"/>
                </a:solidFill>
                <a:latin typeface="+mj-ea"/>
                <a:ea typeface="+mj-ea"/>
              </a:rPr>
              <a:t>もしメモリが揮発性ではなく、不揮発だったら？？</a:t>
            </a:r>
            <a:endParaRPr lang="en-US" altLang="ja-JP" sz="2000" b="1" dirty="0">
              <a:solidFill>
                <a:schemeClr val="accent2"/>
              </a:solidFill>
              <a:latin typeface="+mj-ea"/>
              <a:ea typeface="+mj-ea"/>
            </a:endParaRPr>
          </a:p>
          <a:p>
            <a:pPr eaLnBrk="1" hangingPunct="1"/>
            <a:r>
              <a:rPr lang="ja-JP" altLang="en-US" sz="2000" b="1" dirty="0" smtClean="0">
                <a:solidFill>
                  <a:schemeClr val="accent2"/>
                </a:solidFill>
                <a:latin typeface="+mj-ea"/>
                <a:ea typeface="+mj-ea"/>
              </a:rPr>
              <a:t>⇒電源を切った作業状態を保持してくれる。</a:t>
            </a:r>
            <a:endParaRPr lang="en-US" altLang="ja-JP" sz="2000" b="1" dirty="0" smtClean="0">
              <a:solidFill>
                <a:schemeClr val="accent2"/>
              </a:solidFill>
              <a:latin typeface="+mj-ea"/>
              <a:ea typeface="+mj-ea"/>
            </a:endParaRPr>
          </a:p>
          <a:p>
            <a:pPr eaLnBrk="1" hangingPunct="1"/>
            <a:r>
              <a:rPr lang="ja-JP" altLang="en-US" sz="2000" b="1" dirty="0" smtClean="0">
                <a:solidFill>
                  <a:schemeClr val="accent2"/>
                </a:solidFill>
                <a:latin typeface="+mj-ea"/>
                <a:ea typeface="+mj-ea"/>
              </a:rPr>
              <a:t>テレビのようにすぐに起動</a:t>
            </a:r>
            <a:r>
              <a:rPr lang="ja-JP" altLang="en-US" sz="2000" b="1" dirty="0">
                <a:solidFill>
                  <a:schemeClr val="accent2"/>
                </a:solidFill>
                <a:latin typeface="+mj-ea"/>
                <a:ea typeface="+mj-ea"/>
              </a:rPr>
              <a:t>する</a:t>
            </a:r>
            <a:r>
              <a:rPr lang="ja-JP" altLang="en-US" sz="2000" b="1" dirty="0" smtClean="0">
                <a:solidFill>
                  <a:schemeClr val="accent2"/>
                </a:solidFill>
                <a:latin typeface="+mj-ea"/>
                <a:ea typeface="+mj-ea"/>
              </a:rPr>
              <a:t>パソコンが実現。</a:t>
            </a:r>
            <a:endParaRPr lang="en-US" altLang="ja-JP" sz="2000" b="1" dirty="0">
              <a:solidFill>
                <a:schemeClr val="accent2"/>
              </a:solidFill>
              <a:latin typeface="+mj-ea"/>
              <a:ea typeface="+mj-ea"/>
            </a:endParaRPr>
          </a:p>
          <a:p>
            <a:pPr eaLnBrk="1" hangingPunct="1"/>
            <a:r>
              <a:rPr lang="ja-JP" altLang="en-US" sz="2000" b="1" dirty="0" smtClean="0">
                <a:latin typeface="+mj-ea"/>
                <a:ea typeface="+mj-ea"/>
              </a:rPr>
              <a:t>インスタントオン・コンピュータ</a:t>
            </a:r>
            <a:endParaRPr lang="en-US" altLang="ja-JP" sz="2000" b="1" dirty="0" smtClean="0">
              <a:latin typeface="+mj-ea"/>
              <a:ea typeface="+mj-ea"/>
            </a:endParaRPr>
          </a:p>
        </p:txBody>
      </p:sp>
      <p:sp>
        <p:nvSpPr>
          <p:cNvPr id="61" name="Rectangle 17"/>
          <p:cNvSpPr>
            <a:spLocks noChangeArrowheads="1"/>
          </p:cNvSpPr>
          <p:nvPr/>
        </p:nvSpPr>
        <p:spPr bwMode="auto">
          <a:xfrm>
            <a:off x="14162" y="3640270"/>
            <a:ext cx="325776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r>
              <a:rPr lang="ja-JP" altLang="en-US" b="1" dirty="0" smtClean="0">
                <a:solidFill>
                  <a:srgbClr val="009900"/>
                </a:solidFill>
                <a:latin typeface="+mj-ea"/>
                <a:ea typeface="+mj-ea"/>
              </a:rPr>
              <a:t>磁石による保持には電源不要</a:t>
            </a:r>
            <a:endParaRPr lang="en-US" altLang="ja-JP" b="1" dirty="0" smtClean="0">
              <a:solidFill>
                <a:srgbClr val="009900"/>
              </a:solidFill>
              <a:latin typeface="+mj-ea"/>
              <a:ea typeface="+mj-ea"/>
            </a:endParaRPr>
          </a:p>
          <a:p>
            <a:pPr eaLnBrk="1" hangingPunct="1"/>
            <a:r>
              <a:rPr lang="ja-JP" altLang="en-US" b="1" dirty="0" smtClean="0">
                <a:solidFill>
                  <a:srgbClr val="009900"/>
                </a:solidFill>
                <a:latin typeface="+mj-ea"/>
                <a:ea typeface="+mj-ea"/>
              </a:rPr>
              <a:t>⇒</a:t>
            </a:r>
            <a:endParaRPr lang="en-US" altLang="ja-JP" b="1" dirty="0" smtClean="0">
              <a:solidFill>
                <a:srgbClr val="009900"/>
              </a:solidFill>
              <a:latin typeface="+mj-ea"/>
              <a:ea typeface="+mj-ea"/>
            </a:endParaRPr>
          </a:p>
          <a:p>
            <a:pPr eaLnBrk="1" hangingPunct="1"/>
            <a:r>
              <a:rPr lang="ja-JP" altLang="en-US" b="1" dirty="0" smtClean="0">
                <a:solidFill>
                  <a:srgbClr val="009900"/>
                </a:solidFill>
                <a:latin typeface="+mj-ea"/>
                <a:ea typeface="+mj-ea"/>
              </a:rPr>
              <a:t>低消費</a:t>
            </a:r>
            <a:r>
              <a:rPr lang="ja-JP" altLang="en-US" b="1" dirty="0">
                <a:solidFill>
                  <a:srgbClr val="009900"/>
                </a:solidFill>
                <a:latin typeface="+mj-ea"/>
                <a:ea typeface="+mj-ea"/>
              </a:rPr>
              <a:t>電力メモリ</a:t>
            </a:r>
            <a:endParaRPr lang="en-US" altLang="ja-JP" b="1" dirty="0">
              <a:solidFill>
                <a:srgbClr val="009900"/>
              </a:solidFill>
              <a:latin typeface="+mj-ea"/>
              <a:ea typeface="+mj-ea"/>
            </a:endParaRPr>
          </a:p>
          <a:p>
            <a:pPr eaLnBrk="1" hangingPunct="1"/>
            <a:r>
              <a:rPr lang="ja-JP" altLang="en-US" b="1" dirty="0" smtClean="0">
                <a:solidFill>
                  <a:srgbClr val="009900"/>
                </a:solidFill>
                <a:latin typeface="+mj-ea"/>
                <a:ea typeface="+mj-ea"/>
              </a:rPr>
              <a:t>ノーマリオフコンピュータ</a:t>
            </a:r>
            <a:endParaRPr lang="en-US" altLang="ja-JP" b="1" dirty="0">
              <a:solidFill>
                <a:srgbClr val="009900"/>
              </a:solidFill>
              <a:latin typeface="+mj-ea"/>
              <a:ea typeface="+mj-ea"/>
            </a:endParaRPr>
          </a:p>
          <a:p>
            <a:pPr eaLnBrk="1" hangingPunct="1"/>
            <a:endParaRPr lang="en-US" altLang="ja-JP" b="1" dirty="0" smtClean="0">
              <a:solidFill>
                <a:srgbClr val="009900"/>
              </a:solidFill>
              <a:latin typeface="+mj-ea"/>
              <a:ea typeface="+mj-ea"/>
            </a:endParaRPr>
          </a:p>
          <a:p>
            <a:pPr eaLnBrk="1" hangingPunct="1"/>
            <a:r>
              <a:rPr lang="en-US" altLang="ja-JP" b="1" dirty="0" smtClean="0">
                <a:solidFill>
                  <a:srgbClr val="009900"/>
                </a:solidFill>
                <a:latin typeface="+mj-ea"/>
                <a:ea typeface="+mj-ea"/>
              </a:rPr>
              <a:t>MRAM</a:t>
            </a:r>
            <a:endParaRPr lang="ja-JP" altLang="en-US" b="1" dirty="0">
              <a:solidFill>
                <a:srgbClr val="009900"/>
              </a:solidFill>
              <a:latin typeface="+mj-ea"/>
              <a:ea typeface="+mj-ea"/>
            </a:endParaRPr>
          </a:p>
        </p:txBody>
      </p:sp>
      <p:sp>
        <p:nvSpPr>
          <p:cNvPr id="62" name="Rectangle 32"/>
          <p:cNvSpPr>
            <a:spLocks noChangeArrowheads="1"/>
          </p:cNvSpPr>
          <p:nvPr/>
        </p:nvSpPr>
        <p:spPr bwMode="auto">
          <a:xfrm>
            <a:off x="2863612" y="4704226"/>
            <a:ext cx="1377949" cy="307777"/>
          </a:xfrm>
          <a:prstGeom prst="rect">
            <a:avLst/>
          </a:prstGeom>
          <a:solidFill>
            <a:schemeClr val="bg1"/>
          </a:solidFill>
          <a:ln w="25400">
            <a:solidFill>
              <a:srgbClr val="FF0000"/>
            </a:solidFill>
            <a:miter lim="800000"/>
            <a:headEnd/>
            <a:tailEnd/>
          </a:ln>
        </p:spPr>
        <p:txBody>
          <a:bodyPr wrap="squar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r>
              <a:rPr lang="ja-JP" altLang="en-US" sz="1400" b="1" dirty="0">
                <a:solidFill>
                  <a:srgbClr val="FF3300"/>
                </a:solidFill>
                <a:latin typeface="Arial" charset="0"/>
                <a:ea typeface="ＭＳ Ｐゴシック" charset="-128"/>
              </a:rPr>
              <a:t>ハード</a:t>
            </a:r>
            <a:r>
              <a:rPr lang="ja-JP" altLang="en-US" sz="1400" b="1" dirty="0" smtClean="0">
                <a:solidFill>
                  <a:srgbClr val="FF3300"/>
                </a:solidFill>
                <a:latin typeface="Arial" charset="0"/>
                <a:ea typeface="ＭＳ Ｐゴシック" charset="-128"/>
              </a:rPr>
              <a:t>ディスク</a:t>
            </a:r>
            <a:endParaRPr lang="ja-JP" altLang="en-US" sz="1400" b="1" dirty="0">
              <a:solidFill>
                <a:srgbClr val="FF3300"/>
              </a:solidFill>
              <a:latin typeface="Arial" charset="0"/>
              <a:ea typeface="ＭＳ Ｐゴシック" charset="-128"/>
            </a:endParaRPr>
          </a:p>
        </p:txBody>
      </p:sp>
      <p:pic>
        <p:nvPicPr>
          <p:cNvPr id="63" name="Picture 33" descr="DSCN06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957" y="434703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4" descr="DSCN06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557" y="4329576"/>
            <a:ext cx="7921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5" descr="DSCN07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807" y="4318463"/>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37"/>
          <p:cNvSpPr txBox="1">
            <a:spLocks noChangeArrowheads="1"/>
          </p:cNvSpPr>
          <p:nvPr/>
        </p:nvSpPr>
        <p:spPr bwMode="auto">
          <a:xfrm>
            <a:off x="5322194" y="891051"/>
            <a:ext cx="1152525" cy="3921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en-US" altLang="ja-JP" sz="1800">
                <a:latin typeface="Arial" charset="0"/>
                <a:ea typeface="ＭＳ Ｐゴシック" charset="-128"/>
              </a:rPr>
              <a:t>CPU</a:t>
            </a:r>
          </a:p>
        </p:txBody>
      </p:sp>
      <p:sp>
        <p:nvSpPr>
          <p:cNvPr id="67" name="Text Box 38"/>
          <p:cNvSpPr txBox="1">
            <a:spLocks noChangeArrowheads="1"/>
          </p:cNvSpPr>
          <p:nvPr/>
        </p:nvSpPr>
        <p:spPr bwMode="auto">
          <a:xfrm>
            <a:off x="5322194" y="1610188"/>
            <a:ext cx="1152525" cy="3619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600">
                <a:latin typeface="Arial" charset="0"/>
                <a:ea typeface="ＭＳ Ｐゴシック" charset="-128"/>
              </a:rPr>
              <a:t>キャッシュ</a:t>
            </a:r>
          </a:p>
        </p:txBody>
      </p:sp>
      <p:sp>
        <p:nvSpPr>
          <p:cNvPr id="68" name="Text Box 39"/>
          <p:cNvSpPr txBox="1">
            <a:spLocks noChangeArrowheads="1"/>
          </p:cNvSpPr>
          <p:nvPr/>
        </p:nvSpPr>
        <p:spPr bwMode="auto">
          <a:xfrm>
            <a:off x="5322194" y="2286463"/>
            <a:ext cx="1152525" cy="542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400">
                <a:latin typeface="Arial" charset="0"/>
                <a:ea typeface="ＭＳ Ｐゴシック" charset="-128"/>
              </a:rPr>
              <a:t>バスインタフェース</a:t>
            </a:r>
          </a:p>
        </p:txBody>
      </p:sp>
      <p:pic>
        <p:nvPicPr>
          <p:cNvPr id="69" name="Picture 40" descr="05202011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894" y="1618126"/>
            <a:ext cx="10080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1" descr="DSCN069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9544" y="789451"/>
            <a:ext cx="12239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 Box 42"/>
          <p:cNvSpPr txBox="1">
            <a:spLocks noChangeArrowheads="1"/>
          </p:cNvSpPr>
          <p:nvPr/>
        </p:nvSpPr>
        <p:spPr bwMode="auto">
          <a:xfrm>
            <a:off x="7036694" y="2168988"/>
            <a:ext cx="1152525" cy="666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800">
                <a:latin typeface="Arial" charset="0"/>
                <a:ea typeface="ＭＳ Ｐゴシック" charset="-128"/>
              </a:rPr>
              <a:t>画像処理回路</a:t>
            </a:r>
          </a:p>
        </p:txBody>
      </p:sp>
      <p:sp>
        <p:nvSpPr>
          <p:cNvPr id="72" name="Text Box 43"/>
          <p:cNvSpPr txBox="1">
            <a:spLocks noChangeArrowheads="1"/>
          </p:cNvSpPr>
          <p:nvPr/>
        </p:nvSpPr>
        <p:spPr bwMode="auto">
          <a:xfrm>
            <a:off x="3450532" y="3510426"/>
            <a:ext cx="1152525" cy="542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400">
                <a:latin typeface="Arial" charset="0"/>
                <a:ea typeface="ＭＳ Ｐゴシック" charset="-128"/>
              </a:rPr>
              <a:t>並列入出力コントローラ</a:t>
            </a:r>
          </a:p>
        </p:txBody>
      </p:sp>
      <p:sp>
        <p:nvSpPr>
          <p:cNvPr id="73" name="Text Box 44"/>
          <p:cNvSpPr txBox="1">
            <a:spLocks noChangeArrowheads="1"/>
          </p:cNvSpPr>
          <p:nvPr/>
        </p:nvSpPr>
        <p:spPr bwMode="auto">
          <a:xfrm>
            <a:off x="5034857" y="3510426"/>
            <a:ext cx="1152525" cy="542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400">
                <a:latin typeface="Arial" charset="0"/>
                <a:ea typeface="ＭＳ Ｐゴシック" charset="-128"/>
              </a:rPr>
              <a:t>直列入出力コントローラ</a:t>
            </a:r>
          </a:p>
        </p:txBody>
      </p:sp>
      <p:sp>
        <p:nvSpPr>
          <p:cNvPr id="74" name="Text Box 45"/>
          <p:cNvSpPr txBox="1">
            <a:spLocks noChangeArrowheads="1"/>
          </p:cNvSpPr>
          <p:nvPr/>
        </p:nvSpPr>
        <p:spPr bwMode="auto">
          <a:xfrm>
            <a:off x="6330257" y="3510426"/>
            <a:ext cx="1152525" cy="542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400">
                <a:latin typeface="Arial" charset="0"/>
                <a:ea typeface="ＭＳ Ｐゴシック" charset="-128"/>
              </a:rPr>
              <a:t>音声入出力装置</a:t>
            </a:r>
          </a:p>
        </p:txBody>
      </p:sp>
      <p:sp>
        <p:nvSpPr>
          <p:cNvPr id="75" name="Text Box 46"/>
          <p:cNvSpPr txBox="1">
            <a:spLocks noChangeArrowheads="1"/>
          </p:cNvSpPr>
          <p:nvPr/>
        </p:nvSpPr>
        <p:spPr bwMode="auto">
          <a:xfrm>
            <a:off x="7554219" y="3510426"/>
            <a:ext cx="1152525" cy="482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200">
                <a:latin typeface="Arial" charset="0"/>
                <a:ea typeface="ＭＳ Ｐゴシック" charset="-128"/>
              </a:rPr>
              <a:t>ネットワークインタフェース</a:t>
            </a:r>
          </a:p>
        </p:txBody>
      </p:sp>
      <p:pic>
        <p:nvPicPr>
          <p:cNvPr id="76" name="Picture 47" descr="HD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8732" y="5109038"/>
            <a:ext cx="8636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48" descr="DSCN07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4132" y="5037601"/>
            <a:ext cx="10699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Line 49"/>
          <p:cNvSpPr>
            <a:spLocks noChangeShapeType="1"/>
          </p:cNvSpPr>
          <p:nvPr/>
        </p:nvSpPr>
        <p:spPr bwMode="auto">
          <a:xfrm>
            <a:off x="5898457" y="1265701"/>
            <a:ext cx="0" cy="360362"/>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 name="Line 50"/>
          <p:cNvSpPr>
            <a:spLocks noChangeShapeType="1"/>
          </p:cNvSpPr>
          <p:nvPr/>
        </p:nvSpPr>
        <p:spPr bwMode="auto">
          <a:xfrm>
            <a:off x="5898457" y="2819863"/>
            <a:ext cx="0" cy="360363"/>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80" name="Line 51"/>
          <p:cNvSpPr>
            <a:spLocks noChangeShapeType="1"/>
          </p:cNvSpPr>
          <p:nvPr/>
        </p:nvSpPr>
        <p:spPr bwMode="auto">
          <a:xfrm rot="16200000">
            <a:off x="5055494" y="2251538"/>
            <a:ext cx="0" cy="53340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81" name="Line 52"/>
          <p:cNvSpPr>
            <a:spLocks noChangeShapeType="1"/>
          </p:cNvSpPr>
          <p:nvPr/>
        </p:nvSpPr>
        <p:spPr bwMode="auto">
          <a:xfrm rot="16200000">
            <a:off x="6755707" y="2251538"/>
            <a:ext cx="0" cy="53340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82" name="Line 53"/>
          <p:cNvSpPr>
            <a:spLocks noChangeShapeType="1"/>
          </p:cNvSpPr>
          <p:nvPr/>
        </p:nvSpPr>
        <p:spPr bwMode="auto">
          <a:xfrm flipH="1">
            <a:off x="7584382" y="1654638"/>
            <a:ext cx="1587" cy="503238"/>
          </a:xfrm>
          <a:prstGeom prst="line">
            <a:avLst/>
          </a:prstGeom>
          <a:noFill/>
          <a:ln w="254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83" name="Line 54"/>
          <p:cNvSpPr>
            <a:spLocks noChangeShapeType="1"/>
          </p:cNvSpPr>
          <p:nvPr/>
        </p:nvSpPr>
        <p:spPr bwMode="auto">
          <a:xfrm rot="16200000">
            <a:off x="6114357" y="573550"/>
            <a:ext cx="0" cy="5184775"/>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84" name="Line 55"/>
          <p:cNvSpPr>
            <a:spLocks noChangeShapeType="1"/>
          </p:cNvSpPr>
          <p:nvPr/>
        </p:nvSpPr>
        <p:spPr bwMode="auto">
          <a:xfrm>
            <a:off x="4069657" y="3137363"/>
            <a:ext cx="0" cy="360363"/>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85" name="Line 56"/>
          <p:cNvSpPr>
            <a:spLocks noChangeShapeType="1"/>
          </p:cNvSpPr>
          <p:nvPr/>
        </p:nvSpPr>
        <p:spPr bwMode="auto">
          <a:xfrm>
            <a:off x="5614294" y="3151651"/>
            <a:ext cx="0" cy="360362"/>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86" name="Line 57"/>
          <p:cNvSpPr>
            <a:spLocks noChangeShapeType="1"/>
          </p:cNvSpPr>
          <p:nvPr/>
        </p:nvSpPr>
        <p:spPr bwMode="auto">
          <a:xfrm>
            <a:off x="6909694" y="3151651"/>
            <a:ext cx="0" cy="360362"/>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87" name="Line 58"/>
          <p:cNvSpPr>
            <a:spLocks noChangeShapeType="1"/>
          </p:cNvSpPr>
          <p:nvPr/>
        </p:nvSpPr>
        <p:spPr bwMode="auto">
          <a:xfrm>
            <a:off x="8116194" y="3123076"/>
            <a:ext cx="0" cy="360362"/>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88" name="Line 61"/>
          <p:cNvSpPr>
            <a:spLocks noChangeShapeType="1"/>
          </p:cNvSpPr>
          <p:nvPr/>
        </p:nvSpPr>
        <p:spPr bwMode="auto">
          <a:xfrm>
            <a:off x="8130482" y="3958101"/>
            <a:ext cx="0" cy="360362"/>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89" name="Line 62"/>
          <p:cNvSpPr>
            <a:spLocks noChangeShapeType="1"/>
          </p:cNvSpPr>
          <p:nvPr/>
        </p:nvSpPr>
        <p:spPr bwMode="auto">
          <a:xfrm>
            <a:off x="3666432" y="4029538"/>
            <a:ext cx="0" cy="649288"/>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90" name="Line 63"/>
          <p:cNvSpPr>
            <a:spLocks noChangeShapeType="1"/>
          </p:cNvSpPr>
          <p:nvPr/>
        </p:nvSpPr>
        <p:spPr bwMode="auto">
          <a:xfrm>
            <a:off x="4171257" y="4029538"/>
            <a:ext cx="0" cy="1296988"/>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91" name="Picture 64" descr="DSCN06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332" y="5336051"/>
            <a:ext cx="7493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Line 65"/>
          <p:cNvSpPr>
            <a:spLocks noChangeShapeType="1"/>
          </p:cNvSpPr>
          <p:nvPr/>
        </p:nvSpPr>
        <p:spPr bwMode="auto">
          <a:xfrm>
            <a:off x="4545907" y="4029538"/>
            <a:ext cx="0" cy="1008063"/>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93" name="Rectangle 66"/>
          <p:cNvSpPr>
            <a:spLocks noChangeArrowheads="1"/>
          </p:cNvSpPr>
          <p:nvPr/>
        </p:nvSpPr>
        <p:spPr bwMode="auto">
          <a:xfrm>
            <a:off x="3869632" y="2216613"/>
            <a:ext cx="935037" cy="542925"/>
          </a:xfrm>
          <a:prstGeom prst="rect">
            <a:avLst/>
          </a:prstGeom>
          <a:solidFill>
            <a:schemeClr val="bg1"/>
          </a:solidFill>
          <a:ln w="25400">
            <a:solidFill>
              <a:srgbClr val="0000FF"/>
            </a:solidFill>
            <a:miter lim="800000"/>
            <a:headEnd/>
            <a:tailEnd/>
          </a:ln>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r>
              <a:rPr lang="ja-JP" altLang="en-US" sz="1400" b="1" dirty="0">
                <a:solidFill>
                  <a:srgbClr val="FF0000"/>
                </a:solidFill>
                <a:latin typeface="Arial" charset="0"/>
                <a:ea typeface="ＭＳ Ｐゴシック" charset="-128"/>
              </a:rPr>
              <a:t>主記憶</a:t>
            </a:r>
          </a:p>
          <a:p>
            <a:pPr algn="ctr" eaLnBrk="1" hangingPunct="1"/>
            <a:r>
              <a:rPr lang="en-US" altLang="ja-JP" sz="1400" b="1" dirty="0" smtClean="0">
                <a:solidFill>
                  <a:srgbClr val="FF0000"/>
                </a:solidFill>
                <a:latin typeface="Arial" charset="0"/>
                <a:ea typeface="ＭＳ Ｐゴシック" charset="-128"/>
              </a:rPr>
              <a:t>(MRAM</a:t>
            </a:r>
            <a:r>
              <a:rPr lang="en-US" altLang="ja-JP" sz="1400" b="1" dirty="0">
                <a:solidFill>
                  <a:srgbClr val="FF0000"/>
                </a:solidFill>
                <a:latin typeface="Arial" charset="0"/>
                <a:ea typeface="ＭＳ Ｐゴシック" charset="-128"/>
              </a:rPr>
              <a:t>)</a:t>
            </a:r>
          </a:p>
        </p:txBody>
      </p:sp>
      <p:grpSp>
        <p:nvGrpSpPr>
          <p:cNvPr id="94" name="Group 67"/>
          <p:cNvGrpSpPr>
            <a:grpSpLocks/>
          </p:cNvGrpSpPr>
          <p:nvPr/>
        </p:nvGrpSpPr>
        <p:grpSpPr bwMode="auto">
          <a:xfrm>
            <a:off x="3848074" y="1576851"/>
            <a:ext cx="1169988" cy="796925"/>
            <a:chOff x="703" y="1661"/>
            <a:chExt cx="737" cy="502"/>
          </a:xfrm>
        </p:grpSpPr>
        <p:grpSp>
          <p:nvGrpSpPr>
            <p:cNvPr id="95" name="Group 68"/>
            <p:cNvGrpSpPr>
              <a:grpSpLocks/>
            </p:cNvGrpSpPr>
            <p:nvPr/>
          </p:nvGrpSpPr>
          <p:grpSpPr bwMode="auto">
            <a:xfrm>
              <a:off x="823" y="1661"/>
              <a:ext cx="453" cy="136"/>
              <a:chOff x="567" y="1026"/>
              <a:chExt cx="453" cy="136"/>
            </a:xfrm>
          </p:grpSpPr>
          <p:sp>
            <p:nvSpPr>
              <p:cNvPr id="97" name="Rectangle 69"/>
              <p:cNvSpPr>
                <a:spLocks noChangeArrowheads="1"/>
              </p:cNvSpPr>
              <p:nvPr/>
            </p:nvSpPr>
            <p:spPr bwMode="auto">
              <a:xfrm>
                <a:off x="630" y="1026"/>
                <a:ext cx="181" cy="136"/>
              </a:xfrm>
              <a:prstGeom prst="rect">
                <a:avLst/>
              </a:prstGeom>
              <a:solidFill>
                <a:schemeClr val="accent1"/>
              </a:solidFill>
              <a:ln w="25400">
                <a:solidFill>
                  <a:schemeClr val="tx1"/>
                </a:solidFill>
                <a:miter lim="800000"/>
                <a:headEnd/>
                <a:tailEnd/>
              </a:ln>
            </p:spPr>
            <p:txBody>
              <a:bodyPr wrap="none" anchor="ct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endParaRPr lang="ja-JP" altLang="en-US"/>
              </a:p>
            </p:txBody>
          </p:sp>
          <p:sp>
            <p:nvSpPr>
              <p:cNvPr id="98" name="Rectangle 70"/>
              <p:cNvSpPr>
                <a:spLocks noChangeArrowheads="1"/>
              </p:cNvSpPr>
              <p:nvPr/>
            </p:nvSpPr>
            <p:spPr bwMode="auto">
              <a:xfrm>
                <a:off x="839" y="1026"/>
                <a:ext cx="45" cy="136"/>
              </a:xfrm>
              <a:prstGeom prst="rect">
                <a:avLst/>
              </a:prstGeom>
              <a:solidFill>
                <a:schemeClr val="accent1"/>
              </a:solidFill>
              <a:ln w="25400">
                <a:solidFill>
                  <a:schemeClr val="tx1"/>
                </a:solidFill>
                <a:miter lim="800000"/>
                <a:headEnd/>
                <a:tailEnd/>
              </a:ln>
            </p:spPr>
            <p:txBody>
              <a:bodyPr wrap="none" anchor="ct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endParaRPr lang="ja-JP" altLang="en-US"/>
              </a:p>
            </p:txBody>
          </p:sp>
          <p:sp>
            <p:nvSpPr>
              <p:cNvPr id="99" name="Rectangle 71"/>
              <p:cNvSpPr>
                <a:spLocks noChangeArrowheads="1"/>
              </p:cNvSpPr>
              <p:nvPr/>
            </p:nvSpPr>
            <p:spPr bwMode="auto">
              <a:xfrm>
                <a:off x="929" y="1026"/>
                <a:ext cx="91" cy="136"/>
              </a:xfrm>
              <a:prstGeom prst="rect">
                <a:avLst/>
              </a:prstGeom>
              <a:solidFill>
                <a:schemeClr val="accent1"/>
              </a:solidFill>
              <a:ln w="25400">
                <a:solidFill>
                  <a:schemeClr val="tx1"/>
                </a:solidFill>
                <a:miter lim="800000"/>
                <a:headEnd/>
                <a:tailEnd/>
              </a:ln>
            </p:spPr>
            <p:txBody>
              <a:bodyPr wrap="none" anchor="ct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endParaRPr lang="ja-JP" altLang="en-US"/>
              </a:p>
            </p:txBody>
          </p:sp>
          <p:sp>
            <p:nvSpPr>
              <p:cNvPr id="100" name="Rectangle 72"/>
              <p:cNvSpPr>
                <a:spLocks noChangeArrowheads="1"/>
              </p:cNvSpPr>
              <p:nvPr/>
            </p:nvSpPr>
            <p:spPr bwMode="auto">
              <a:xfrm>
                <a:off x="567" y="1026"/>
                <a:ext cx="45" cy="136"/>
              </a:xfrm>
              <a:prstGeom prst="rect">
                <a:avLst/>
              </a:prstGeom>
              <a:solidFill>
                <a:schemeClr val="accent1"/>
              </a:solidFill>
              <a:ln w="25400">
                <a:solidFill>
                  <a:schemeClr val="tx1"/>
                </a:solidFill>
                <a:miter lim="800000"/>
                <a:headEnd/>
                <a:tailEnd/>
              </a:ln>
            </p:spPr>
            <p:txBody>
              <a:bodyPr wrap="none" anchor="ct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endParaRPr lang="ja-JP" altLang="en-US"/>
              </a:p>
            </p:txBody>
          </p:sp>
        </p:grpSp>
        <p:sp>
          <p:nvSpPr>
            <p:cNvPr id="96" name="Rectangle 73"/>
            <p:cNvSpPr>
              <a:spLocks noChangeArrowheads="1"/>
            </p:cNvSpPr>
            <p:nvPr/>
          </p:nvSpPr>
          <p:spPr bwMode="auto">
            <a:xfrm>
              <a:off x="703" y="1797"/>
              <a:ext cx="73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r>
                <a:rPr lang="ja-JP" altLang="en-US" sz="1600" b="1"/>
                <a:t>立ち下げ前</a:t>
              </a:r>
            </a:p>
            <a:p>
              <a:pPr eaLnBrk="1" hangingPunct="1"/>
              <a:r>
                <a:rPr lang="ja-JP" altLang="en-US" sz="1600" b="1"/>
                <a:t>のデータ</a:t>
              </a:r>
            </a:p>
          </p:txBody>
        </p:sp>
      </p:grpSp>
      <p:sp>
        <p:nvSpPr>
          <p:cNvPr id="101" name="Line 75"/>
          <p:cNvSpPr>
            <a:spLocks noChangeShapeType="1"/>
          </p:cNvSpPr>
          <p:nvPr/>
        </p:nvSpPr>
        <p:spPr bwMode="auto">
          <a:xfrm>
            <a:off x="5901632" y="1940388"/>
            <a:ext cx="0" cy="360363"/>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103" name="Picture 52" descr="DSCN069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9282" y="5729751"/>
            <a:ext cx="865187" cy="6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502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5C89E2AD-ED88-4B56-AFD3-77E1FDA7736B}" type="slidenum">
              <a:rPr lang="en-US" altLang="ja-JP"/>
              <a:pPr>
                <a:defRPr/>
              </a:pPr>
              <a:t>31</a:t>
            </a:fld>
            <a:endParaRPr lang="en-US" altLang="ja-JP"/>
          </a:p>
        </p:txBody>
      </p:sp>
      <p:sp>
        <p:nvSpPr>
          <p:cNvPr id="165890"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en-US" altLang="ja-JP" sz="3600" dirty="0" smtClean="0">
                <a:solidFill>
                  <a:schemeClr val="bg1"/>
                </a:solidFill>
              </a:rPr>
              <a:t>DRAM</a:t>
            </a:r>
            <a:r>
              <a:rPr lang="ja-JP" altLang="en-US" sz="3600" dirty="0" smtClean="0">
                <a:solidFill>
                  <a:schemeClr val="bg1"/>
                </a:solidFill>
              </a:rPr>
              <a:t>と</a:t>
            </a:r>
            <a:r>
              <a:rPr lang="en-US" altLang="ja-JP" sz="3600" dirty="0" smtClean="0">
                <a:solidFill>
                  <a:schemeClr val="bg1"/>
                </a:solidFill>
              </a:rPr>
              <a:t>MRAM</a:t>
            </a:r>
            <a:endParaRPr lang="ja-JP" altLang="en-US" sz="3600" dirty="0">
              <a:solidFill>
                <a:schemeClr val="bg1"/>
              </a:solidFill>
            </a:endParaRPr>
          </a:p>
        </p:txBody>
      </p:sp>
      <p:sp>
        <p:nvSpPr>
          <p:cNvPr id="165891" name="Text Box 5"/>
          <p:cNvSpPr txBox="1">
            <a:spLocks noChangeArrowheads="1"/>
          </p:cNvSpPr>
          <p:nvPr/>
        </p:nvSpPr>
        <p:spPr bwMode="auto">
          <a:xfrm>
            <a:off x="96838" y="736600"/>
            <a:ext cx="8929687" cy="650819"/>
          </a:xfrm>
          <a:prstGeom prst="rect">
            <a:avLst/>
          </a:prstGeom>
          <a:noFill/>
          <a:ln>
            <a:noFill/>
          </a:ln>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endParaRPr lang="en-US" altLang="ja-JP" sz="2800" dirty="0" smtClean="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7" name="正方形/長方形 36"/>
          <p:cNvSpPr/>
          <p:nvPr/>
        </p:nvSpPr>
        <p:spPr>
          <a:xfrm>
            <a:off x="647359" y="3000841"/>
            <a:ext cx="3712876" cy="2169825"/>
          </a:xfrm>
          <a:prstGeom prst="rect">
            <a:avLst/>
          </a:prstGeom>
        </p:spPr>
        <p:txBody>
          <a:bodyPr wrap="none">
            <a:spAutoFit/>
          </a:bodyPr>
          <a:lstStyle/>
          <a:p>
            <a:pPr algn="just" eaLnBrk="1" hangingPunct="1">
              <a:lnSpc>
                <a:spcPct val="150000"/>
              </a:lnSpc>
            </a:pPr>
            <a:r>
              <a:rPr lang="en-US" altLang="ja-JP" dirty="0" smtClean="0"/>
              <a:t>DRAM</a:t>
            </a:r>
          </a:p>
          <a:p>
            <a:pPr algn="just" eaLnBrk="1" hangingPunct="1">
              <a:lnSpc>
                <a:spcPct val="150000"/>
              </a:lnSpc>
            </a:pPr>
            <a:r>
              <a:rPr lang="ja-JP" altLang="en-US" dirty="0" smtClean="0"/>
              <a:t>電荷が放電</a:t>
            </a:r>
            <a:r>
              <a:rPr lang="ja-JP" altLang="en-US" dirty="0"/>
              <a:t>さ</a:t>
            </a:r>
            <a:r>
              <a:rPr lang="ja-JP" altLang="en-US" dirty="0" smtClean="0"/>
              <a:t>れている</a:t>
            </a:r>
            <a:r>
              <a:rPr lang="en-US" altLang="ja-JP" dirty="0" smtClean="0"/>
              <a:t>=”1”</a:t>
            </a:r>
          </a:p>
          <a:p>
            <a:pPr algn="just" eaLnBrk="1" hangingPunct="1">
              <a:lnSpc>
                <a:spcPct val="150000"/>
              </a:lnSpc>
            </a:pPr>
            <a:r>
              <a:rPr lang="ja-JP" altLang="en-US" dirty="0" smtClean="0"/>
              <a:t>電荷が蓄えられている</a:t>
            </a:r>
            <a:r>
              <a:rPr lang="en-US" altLang="ja-JP" dirty="0" smtClean="0"/>
              <a:t>=”0”</a:t>
            </a:r>
          </a:p>
          <a:p>
            <a:pPr algn="just" eaLnBrk="1" hangingPunct="1">
              <a:lnSpc>
                <a:spcPct val="150000"/>
              </a:lnSpc>
            </a:pPr>
            <a:r>
              <a:rPr lang="ja-JP" altLang="en-US" dirty="0" smtClean="0"/>
              <a:t>時間が</a:t>
            </a:r>
            <a:r>
              <a:rPr lang="ja-JP" altLang="en-US" dirty="0"/>
              <a:t>経つ</a:t>
            </a:r>
            <a:r>
              <a:rPr lang="ja-JP" altLang="en-US" dirty="0" smtClean="0"/>
              <a:t>と放電する。</a:t>
            </a:r>
            <a:endParaRPr lang="en-US" altLang="ja-JP" dirty="0" smtClean="0"/>
          </a:p>
          <a:p>
            <a:pPr algn="just" eaLnBrk="1" hangingPunct="1">
              <a:lnSpc>
                <a:spcPct val="150000"/>
              </a:lnSpc>
            </a:pPr>
            <a:r>
              <a:rPr lang="ja-JP" altLang="en-US" dirty="0" smtClean="0"/>
              <a:t>揮発性、かつ、待機時の消費電力大</a:t>
            </a:r>
            <a:endParaRPr lang="en-US" altLang="ja-JP" dirty="0" smtClean="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67" y="660771"/>
            <a:ext cx="2822695" cy="238360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498" y="660771"/>
            <a:ext cx="2596881" cy="2383610"/>
          </a:xfrm>
          <a:prstGeom prst="rect">
            <a:avLst/>
          </a:prstGeom>
        </p:spPr>
      </p:pic>
      <p:sp>
        <p:nvSpPr>
          <p:cNvPr id="46" name="正方形/長方形 45"/>
          <p:cNvSpPr/>
          <p:nvPr/>
        </p:nvSpPr>
        <p:spPr>
          <a:xfrm>
            <a:off x="4801057" y="3015355"/>
            <a:ext cx="4070345" cy="2169825"/>
          </a:xfrm>
          <a:prstGeom prst="rect">
            <a:avLst/>
          </a:prstGeom>
        </p:spPr>
        <p:txBody>
          <a:bodyPr wrap="none">
            <a:spAutoFit/>
          </a:bodyPr>
          <a:lstStyle/>
          <a:p>
            <a:pPr algn="just" eaLnBrk="1" hangingPunct="1">
              <a:lnSpc>
                <a:spcPct val="150000"/>
              </a:lnSpc>
            </a:pPr>
            <a:r>
              <a:rPr lang="en-US" altLang="ja-JP" dirty="0" smtClean="0"/>
              <a:t>MRAM</a:t>
            </a:r>
          </a:p>
          <a:p>
            <a:pPr algn="just" eaLnBrk="1" hangingPunct="1">
              <a:lnSpc>
                <a:spcPct val="150000"/>
              </a:lnSpc>
            </a:pPr>
            <a:r>
              <a:rPr lang="ja-JP" altLang="en-US" dirty="0" smtClean="0"/>
              <a:t>磁化が平行</a:t>
            </a:r>
            <a:r>
              <a:rPr lang="en-US" altLang="ja-JP" dirty="0" smtClean="0"/>
              <a:t>=”</a:t>
            </a:r>
            <a:r>
              <a:rPr lang="en-US" altLang="ja-JP" dirty="0"/>
              <a:t>0</a:t>
            </a:r>
            <a:r>
              <a:rPr lang="en-US" altLang="ja-JP" dirty="0" smtClean="0"/>
              <a:t>”</a:t>
            </a:r>
          </a:p>
          <a:p>
            <a:pPr algn="just" eaLnBrk="1" hangingPunct="1">
              <a:lnSpc>
                <a:spcPct val="150000"/>
              </a:lnSpc>
            </a:pPr>
            <a:r>
              <a:rPr lang="ja-JP" altLang="en-US" dirty="0" smtClean="0"/>
              <a:t>磁化が反平行</a:t>
            </a:r>
            <a:r>
              <a:rPr lang="en-US" altLang="ja-JP" dirty="0" smtClean="0"/>
              <a:t>=”1”</a:t>
            </a:r>
          </a:p>
          <a:p>
            <a:pPr algn="just" eaLnBrk="1" hangingPunct="1">
              <a:lnSpc>
                <a:spcPct val="150000"/>
              </a:lnSpc>
            </a:pPr>
            <a:r>
              <a:rPr lang="ja-JP" altLang="en-US" dirty="0" smtClean="0"/>
              <a:t>現在、開発進行中</a:t>
            </a:r>
            <a:endParaRPr lang="en-US" altLang="ja-JP" dirty="0" smtClean="0"/>
          </a:p>
          <a:p>
            <a:pPr algn="just" eaLnBrk="1" hangingPunct="1">
              <a:lnSpc>
                <a:spcPct val="150000"/>
              </a:lnSpc>
            </a:pPr>
            <a:r>
              <a:rPr lang="ja-JP" altLang="en-US" dirty="0" smtClean="0"/>
              <a:t>“不揮発性”、かつ、待機時の消費電力</a:t>
            </a:r>
            <a:r>
              <a:rPr lang="en-US" altLang="ja-JP" dirty="0" smtClean="0"/>
              <a:t>0</a:t>
            </a:r>
          </a:p>
        </p:txBody>
      </p:sp>
      <p:sp>
        <p:nvSpPr>
          <p:cNvPr id="6" name="正方形/長方形 5"/>
          <p:cNvSpPr/>
          <p:nvPr/>
        </p:nvSpPr>
        <p:spPr>
          <a:xfrm>
            <a:off x="72656" y="5234686"/>
            <a:ext cx="8621404" cy="1200329"/>
          </a:xfrm>
          <a:prstGeom prst="rect">
            <a:avLst/>
          </a:prstGeom>
        </p:spPr>
        <p:txBody>
          <a:bodyPr wrap="square">
            <a:spAutoFit/>
          </a:bodyPr>
          <a:lstStyle/>
          <a:p>
            <a:r>
              <a:rPr lang="ja-JP" altLang="en-US" dirty="0"/>
              <a:t>産業技術総合研究所　プレスリリース</a:t>
            </a:r>
            <a:r>
              <a:rPr lang="ja-JP" altLang="en-US" dirty="0" smtClean="0"/>
              <a:t>より抜粋。</a:t>
            </a:r>
            <a:endParaRPr lang="en-US" altLang="ja-JP" dirty="0" smtClean="0"/>
          </a:p>
          <a:p>
            <a:r>
              <a:rPr lang="en-US" altLang="ja-JP" dirty="0" smtClean="0">
                <a:hlinkClick r:id="rId4"/>
              </a:rPr>
              <a:t>http</a:t>
            </a:r>
            <a:r>
              <a:rPr lang="en-US" altLang="ja-JP" dirty="0">
                <a:hlinkClick r:id="rId4"/>
              </a:rPr>
              <a:t>://</a:t>
            </a:r>
            <a:r>
              <a:rPr lang="en-US" altLang="ja-JP" dirty="0" smtClean="0">
                <a:hlinkClick r:id="rId4"/>
              </a:rPr>
              <a:t>www.aist.go.jp/aist_j/press_release/pr2004/pr20040302/pr20040302.html</a:t>
            </a:r>
            <a:endParaRPr lang="en-US" altLang="ja-JP" dirty="0" smtClean="0"/>
          </a:p>
          <a:p>
            <a:r>
              <a:rPr lang="ja-JP" altLang="en-US" dirty="0" smtClean="0"/>
              <a:t>安藤フェローによる</a:t>
            </a:r>
            <a:r>
              <a:rPr lang="en-US" altLang="ja-JP" dirty="0" smtClean="0"/>
              <a:t>MRAM</a:t>
            </a:r>
            <a:r>
              <a:rPr lang="ja-JP" altLang="en-US" dirty="0" smtClean="0"/>
              <a:t>の開発秘話は</a:t>
            </a:r>
            <a:r>
              <a:rPr lang="zh-CN" altLang="en-US" dirty="0"/>
              <a:t>日本磁気学</a:t>
            </a:r>
            <a:r>
              <a:rPr lang="zh-CN" altLang="en-US" dirty="0" smtClean="0"/>
              <a:t>会誌 第</a:t>
            </a:r>
            <a:r>
              <a:rPr lang="en-US" altLang="zh-CN" dirty="0" smtClean="0"/>
              <a:t>10</a:t>
            </a:r>
            <a:r>
              <a:rPr lang="zh-CN" altLang="en-US" dirty="0" smtClean="0"/>
              <a:t>巻 第</a:t>
            </a:r>
            <a:r>
              <a:rPr lang="en-US" altLang="zh-CN" dirty="0" smtClean="0"/>
              <a:t>2</a:t>
            </a:r>
            <a:r>
              <a:rPr lang="zh-CN" altLang="en-US" dirty="0" smtClean="0"/>
              <a:t>号 </a:t>
            </a:r>
            <a:r>
              <a:rPr lang="en-US" altLang="zh-CN" dirty="0" smtClean="0"/>
              <a:t>(</a:t>
            </a:r>
            <a:r>
              <a:rPr lang="en-US" altLang="zh-CN" dirty="0"/>
              <a:t>2015</a:t>
            </a:r>
            <a:r>
              <a:rPr lang="zh-CN" altLang="en-US" dirty="0"/>
              <a:t>年</a:t>
            </a:r>
            <a:r>
              <a:rPr lang="en-US" altLang="zh-CN" dirty="0"/>
              <a:t>)</a:t>
            </a:r>
            <a:r>
              <a:rPr lang="ja-JP" altLang="en-US" dirty="0" smtClean="0"/>
              <a:t>に掲載されています。</a:t>
            </a:r>
            <a:endParaRPr lang="ja-JP" altLang="en-US" dirty="0"/>
          </a:p>
        </p:txBody>
      </p:sp>
    </p:spTree>
    <p:extLst>
      <p:ext uri="{BB962C8B-B14F-4D97-AF65-F5344CB8AC3E}">
        <p14:creationId xmlns:p14="http://schemas.microsoft.com/office/powerpoint/2010/main" val="692633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5C89E2AD-ED88-4B56-AFD3-77E1FDA7736B}" type="slidenum">
              <a:rPr lang="en-US" altLang="ja-JP"/>
              <a:pPr>
                <a:defRPr/>
              </a:pPr>
              <a:t>32</a:t>
            </a:fld>
            <a:endParaRPr lang="en-US" altLang="ja-JP"/>
          </a:p>
        </p:txBody>
      </p:sp>
      <p:sp>
        <p:nvSpPr>
          <p:cNvPr id="165890"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まとめ</a:t>
            </a:r>
            <a:endParaRPr lang="ja-JP" altLang="en-US" sz="3600" dirty="0">
              <a:solidFill>
                <a:schemeClr val="bg1"/>
              </a:solidFill>
            </a:endParaRPr>
          </a:p>
        </p:txBody>
      </p:sp>
      <p:sp>
        <p:nvSpPr>
          <p:cNvPr id="165891" name="Text Box 5"/>
          <p:cNvSpPr txBox="1">
            <a:spLocks noChangeArrowheads="1"/>
          </p:cNvSpPr>
          <p:nvPr/>
        </p:nvSpPr>
        <p:spPr bwMode="auto">
          <a:xfrm>
            <a:off x="96838" y="736600"/>
            <a:ext cx="8929687" cy="5909310"/>
          </a:xfrm>
          <a:prstGeom prst="rect">
            <a:avLst/>
          </a:prstGeom>
          <a:noFill/>
          <a:ln>
            <a:noFill/>
          </a:ln>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t>・身</a:t>
            </a:r>
            <a:r>
              <a:rPr lang="ja-JP" altLang="en-US" sz="2800" dirty="0"/>
              <a:t>の</a:t>
            </a:r>
            <a:r>
              <a:rPr lang="ja-JP" altLang="en-US" sz="2800" dirty="0" smtClean="0"/>
              <a:t>回りの磁石に関わる現象、磁性体とは</a:t>
            </a:r>
            <a:r>
              <a:rPr lang="en-US" altLang="ja-JP" sz="2800" dirty="0" smtClean="0"/>
              <a:t>?</a:t>
            </a:r>
          </a:p>
          <a:p>
            <a:pPr algn="just" eaLnBrk="1" hangingPunct="1">
              <a:lnSpc>
                <a:spcPct val="150000"/>
              </a:lnSpc>
            </a:pPr>
            <a:r>
              <a:rPr lang="ja-JP" altLang="en-US" sz="2800" dirty="0" smtClean="0"/>
              <a:t>・コイルと磁石の類似点。</a:t>
            </a:r>
            <a:endParaRPr lang="en-US" altLang="ja-JP" sz="2800" dirty="0" smtClean="0"/>
          </a:p>
          <a:p>
            <a:pPr algn="just" eaLnBrk="1" hangingPunct="1">
              <a:lnSpc>
                <a:spcPct val="150000"/>
              </a:lnSpc>
            </a:pPr>
            <a:r>
              <a:rPr lang="ja-JP" altLang="en-US" sz="2800" dirty="0" smtClean="0"/>
              <a:t>・磁性体の磁化を反転させる方法。</a:t>
            </a:r>
            <a:endParaRPr lang="en-US" altLang="ja-JP" sz="2800" dirty="0" smtClean="0"/>
          </a:p>
          <a:p>
            <a:pPr algn="just" eaLnBrk="1" hangingPunct="1">
              <a:lnSpc>
                <a:spcPct val="150000"/>
              </a:lnSpc>
            </a:pPr>
            <a:r>
              <a:rPr lang="ja-JP" altLang="en-US" sz="2800" dirty="0" smtClean="0"/>
              <a:t>・フレミング</a:t>
            </a:r>
            <a:r>
              <a:rPr lang="ja-JP" altLang="en-US" sz="2800" dirty="0"/>
              <a:t>左手</a:t>
            </a:r>
            <a:r>
              <a:rPr lang="ja-JP" altLang="en-US" sz="2800" dirty="0" smtClean="0"/>
              <a:t>の法則と磁化反転の類似点。</a:t>
            </a:r>
            <a:endParaRPr lang="en-US" altLang="ja-JP" sz="2800" dirty="0" smtClean="0"/>
          </a:p>
          <a:p>
            <a:pPr algn="just" eaLnBrk="1" hangingPunct="1">
              <a:lnSpc>
                <a:spcPct val="150000"/>
              </a:lnSpc>
            </a:pPr>
            <a:r>
              <a:rPr lang="ja-JP" altLang="en-US" sz="2800" dirty="0" smtClean="0"/>
              <a:t>・電磁誘導と磁化の読み出しの類似点。</a:t>
            </a:r>
            <a:endParaRPr lang="en-US" altLang="ja-JP" sz="2800" dirty="0" smtClean="0"/>
          </a:p>
          <a:p>
            <a:pPr algn="just" eaLnBrk="1" hangingPunct="1">
              <a:lnSpc>
                <a:spcPct val="150000"/>
              </a:lnSpc>
            </a:pPr>
            <a:r>
              <a:rPr lang="ja-JP" altLang="en-US" sz="2800" dirty="0" smtClean="0"/>
              <a:t>を解説しました。</a:t>
            </a:r>
            <a:endParaRPr lang="en-US" altLang="ja-JP" sz="2800" dirty="0" smtClean="0"/>
          </a:p>
          <a:p>
            <a:pPr algn="just" eaLnBrk="1" hangingPunct="1">
              <a:lnSpc>
                <a:spcPct val="150000"/>
              </a:lnSpc>
            </a:pPr>
            <a:r>
              <a:rPr lang="ja-JP" altLang="en-US" sz="2800" dirty="0" smtClean="0"/>
              <a:t>日頃何気なく使っている電子機器の動作原理を知ってもらい、有意義な使い方とよい応用を着想してもらえることを期待します。</a:t>
            </a:r>
            <a:endParaRPr lang="en-US" altLang="ja-JP" sz="2800" dirty="0" smtClean="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78143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5C89E2AD-ED88-4B56-AFD3-77E1FDA7736B}" type="slidenum">
              <a:rPr lang="en-US" altLang="ja-JP"/>
              <a:pPr>
                <a:defRPr/>
              </a:pPr>
              <a:t>33</a:t>
            </a:fld>
            <a:endParaRPr lang="en-US" altLang="ja-JP"/>
          </a:p>
        </p:txBody>
      </p:sp>
      <p:sp>
        <p:nvSpPr>
          <p:cNvPr id="165890" name="Text Box 5"/>
          <p:cNvSpPr txBox="1">
            <a:spLocks noChangeArrowheads="1"/>
          </p:cNvSpPr>
          <p:nvPr/>
        </p:nvSpPr>
        <p:spPr bwMode="auto">
          <a:xfrm>
            <a:off x="0" y="1588"/>
            <a:ext cx="9144000" cy="6413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r>
              <a:rPr lang="ja-JP" altLang="en-US" sz="3600" dirty="0" smtClean="0">
                <a:solidFill>
                  <a:schemeClr val="bg1"/>
                </a:solidFill>
              </a:rPr>
              <a:t>課題</a:t>
            </a:r>
            <a:endParaRPr lang="ja-JP" altLang="en-US" sz="3600" dirty="0">
              <a:solidFill>
                <a:schemeClr val="bg1"/>
              </a:solidFill>
            </a:endParaRPr>
          </a:p>
        </p:txBody>
      </p:sp>
      <p:sp>
        <p:nvSpPr>
          <p:cNvPr id="165891" name="Text Box 5"/>
          <p:cNvSpPr txBox="1">
            <a:spLocks noChangeArrowheads="1"/>
          </p:cNvSpPr>
          <p:nvPr/>
        </p:nvSpPr>
        <p:spPr bwMode="auto">
          <a:xfrm>
            <a:off x="96837" y="954334"/>
            <a:ext cx="8929687" cy="5262979"/>
          </a:xfrm>
          <a:prstGeom prst="rect">
            <a:avLst/>
          </a:prstGeom>
          <a:noFill/>
          <a:ln>
            <a:noFill/>
          </a:ln>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r>
              <a:rPr lang="ja-JP" altLang="en-US" sz="2800" dirty="0" smtClean="0"/>
              <a:t>小テスト：</a:t>
            </a:r>
            <a:endParaRPr lang="en-US" altLang="ja-JP" sz="2800" dirty="0" smtClean="0"/>
          </a:p>
          <a:p>
            <a:r>
              <a:rPr lang="ja-JP" altLang="en-US" sz="2800" dirty="0" smtClean="0"/>
              <a:t>①授業の感想を書け。</a:t>
            </a:r>
            <a:endParaRPr lang="en-US" altLang="ja-JP" sz="2800" dirty="0" smtClean="0"/>
          </a:p>
          <a:p>
            <a:r>
              <a:rPr lang="ja-JP" altLang="en-US" sz="2800" dirty="0" smtClean="0"/>
              <a:t>②フレミング</a:t>
            </a:r>
            <a:r>
              <a:rPr lang="ja-JP" altLang="en-US" sz="2800" dirty="0"/>
              <a:t>左手</a:t>
            </a:r>
            <a:r>
              <a:rPr lang="ja-JP" altLang="en-US" sz="2800" dirty="0" smtClean="0"/>
              <a:t>の法則により、磁界中の</a:t>
            </a:r>
            <a:r>
              <a:rPr lang="ja-JP" altLang="en-US" sz="2800" dirty="0"/>
              <a:t>ループ</a:t>
            </a:r>
            <a:r>
              <a:rPr lang="ja-JP" altLang="en-US" sz="2800" dirty="0" smtClean="0"/>
              <a:t>電流に加わる力の向きを説明せよ。</a:t>
            </a:r>
            <a:endParaRPr lang="en-US" altLang="ja-JP" sz="2800" dirty="0" smtClean="0"/>
          </a:p>
          <a:p>
            <a:r>
              <a:rPr lang="ja-JP" altLang="en-US" sz="2800" dirty="0" smtClean="0"/>
              <a:t>①と②の合計で</a:t>
            </a:r>
            <a:r>
              <a:rPr lang="en-US" altLang="ja-JP" sz="2800" dirty="0" smtClean="0"/>
              <a:t>A4</a:t>
            </a:r>
            <a:r>
              <a:rPr lang="ja-JP" altLang="en-US" sz="2800" dirty="0" smtClean="0"/>
              <a:t>　</a:t>
            </a:r>
            <a:r>
              <a:rPr lang="en-US" altLang="ja-JP" sz="2800" dirty="0" smtClean="0"/>
              <a:t>1</a:t>
            </a:r>
            <a:r>
              <a:rPr lang="ja-JP" altLang="en-US" sz="2800" dirty="0" smtClean="0"/>
              <a:t>枚以内。</a:t>
            </a:r>
            <a:endParaRPr lang="en-US" altLang="ja-JP" sz="2800" dirty="0" smtClean="0"/>
          </a:p>
          <a:p>
            <a:endParaRPr lang="en-US" altLang="ja-JP" sz="2800" dirty="0"/>
          </a:p>
          <a:p>
            <a:r>
              <a:rPr lang="ja-JP" altLang="en-US" sz="2800" dirty="0" smtClean="0"/>
              <a:t>最終レポート課題：</a:t>
            </a:r>
            <a:endParaRPr lang="en-US" altLang="ja-JP" sz="2800" dirty="0" smtClean="0"/>
          </a:p>
          <a:p>
            <a:r>
              <a:rPr lang="ja-JP" altLang="ja-JP" sz="2800" dirty="0" smtClean="0"/>
              <a:t>家</a:t>
            </a:r>
            <a:r>
              <a:rPr lang="ja-JP" altLang="ja-JP" sz="2800" dirty="0"/>
              <a:t>庭内にある磁性材料を用いた製品を</a:t>
            </a:r>
            <a:r>
              <a:rPr lang="en-US" altLang="ja-JP" sz="2800" dirty="0"/>
              <a:t>3</a:t>
            </a:r>
            <a:r>
              <a:rPr lang="ja-JP" altLang="ja-JP" sz="2800" dirty="0"/>
              <a:t>つ挙げ、それらの機能と原理をそれぞれ</a:t>
            </a:r>
            <a:r>
              <a:rPr lang="en-US" altLang="ja-JP" sz="2800" dirty="0"/>
              <a:t>200</a:t>
            </a:r>
            <a:r>
              <a:rPr lang="ja-JP" altLang="ja-JP" sz="2800" dirty="0"/>
              <a:t>字以上</a:t>
            </a:r>
            <a:r>
              <a:rPr lang="en-US" altLang="ja-JP" sz="2800" dirty="0"/>
              <a:t>300</a:t>
            </a:r>
            <a:r>
              <a:rPr lang="ja-JP" altLang="ja-JP" sz="2800" dirty="0"/>
              <a:t>字以内で説明せよ</a:t>
            </a:r>
            <a:r>
              <a:rPr lang="ja-JP" altLang="ja-JP" sz="2800" dirty="0" smtClean="0"/>
              <a:t>。</a:t>
            </a:r>
            <a:endParaRPr lang="en-US" altLang="ja-JP" sz="2800" dirty="0" smtClean="0"/>
          </a:p>
          <a:p>
            <a:endParaRPr lang="en-US" altLang="ja-JP" sz="2800" dirty="0"/>
          </a:p>
          <a:p>
            <a:r>
              <a:rPr lang="ja-JP" altLang="en-US" sz="2800" dirty="0" smtClean="0"/>
              <a:t>参考文献：「電磁気学」「電気機器」と名前がついた教科書を図書館で探してください。</a:t>
            </a:r>
            <a:endParaRPr lang="ja-JP" altLang="ja-JP" sz="28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Text Box 5"/>
          <p:cNvSpPr txBox="1">
            <a:spLocks noChangeArrowheads="1"/>
          </p:cNvSpPr>
          <p:nvPr/>
        </p:nvSpPr>
        <p:spPr bwMode="auto">
          <a:xfrm>
            <a:off x="1" y="830968"/>
            <a:ext cx="9144000" cy="5693866"/>
          </a:xfrm>
          <a:prstGeom prst="rect">
            <a:avLst/>
          </a:prstGeom>
          <a:solidFill>
            <a:schemeClr val="bg1"/>
          </a:solidFill>
          <a:ln>
            <a:noFill/>
          </a:ln>
          <a:extLst/>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r>
              <a:rPr lang="ja-JP" altLang="en-US" sz="2800" dirty="0" smtClean="0"/>
              <a:t>これらの課題は農学部の学生向けです。電気電子工学科の学生向けの課題。</a:t>
            </a:r>
            <a:endParaRPr lang="en-US" altLang="ja-JP" sz="2800" dirty="0" smtClean="0"/>
          </a:p>
          <a:p>
            <a:r>
              <a:rPr lang="ja-JP" altLang="en-US" sz="2800" dirty="0" smtClean="0"/>
              <a:t>①授業の感想を書け。</a:t>
            </a:r>
            <a:endParaRPr lang="en-US" altLang="ja-JP" sz="2800" dirty="0" smtClean="0"/>
          </a:p>
          <a:p>
            <a:r>
              <a:rPr lang="ja-JP" altLang="en-US" sz="2800" dirty="0" smtClean="0"/>
              <a:t>②</a:t>
            </a:r>
            <a:r>
              <a:rPr lang="ja-JP" altLang="ja-JP" sz="2800" dirty="0" smtClean="0"/>
              <a:t>家</a:t>
            </a:r>
            <a:r>
              <a:rPr lang="ja-JP" altLang="ja-JP" sz="2800" dirty="0"/>
              <a:t>庭内にある磁性材料を用いた製品</a:t>
            </a:r>
            <a:r>
              <a:rPr lang="ja-JP" altLang="ja-JP" sz="2800" dirty="0" smtClean="0"/>
              <a:t>を</a:t>
            </a:r>
            <a:r>
              <a:rPr lang="en-US" altLang="ja-JP" sz="2800" dirty="0"/>
              <a:t>2</a:t>
            </a:r>
            <a:r>
              <a:rPr lang="ja-JP" altLang="ja-JP" sz="2800" dirty="0" smtClean="0"/>
              <a:t>つ</a:t>
            </a:r>
            <a:r>
              <a:rPr lang="ja-JP" altLang="ja-JP" sz="2800" dirty="0"/>
              <a:t>挙げ、それらの機能と原理をそれぞれ</a:t>
            </a:r>
            <a:r>
              <a:rPr lang="en-US" altLang="ja-JP" sz="2800" dirty="0"/>
              <a:t>200</a:t>
            </a:r>
            <a:r>
              <a:rPr lang="ja-JP" altLang="ja-JP" sz="2800" dirty="0"/>
              <a:t>字以上</a:t>
            </a:r>
            <a:r>
              <a:rPr lang="en-US" altLang="ja-JP" sz="2800" dirty="0"/>
              <a:t>300</a:t>
            </a:r>
            <a:r>
              <a:rPr lang="ja-JP" altLang="ja-JP" sz="2800" dirty="0"/>
              <a:t>字以内で説明せよ</a:t>
            </a:r>
            <a:r>
              <a:rPr lang="ja-JP" altLang="ja-JP" sz="2800" dirty="0" smtClean="0"/>
              <a:t>。</a:t>
            </a:r>
            <a:r>
              <a:rPr lang="ja-JP" altLang="en-US" sz="2800" dirty="0">
                <a:solidFill>
                  <a:srgbClr val="FF0000"/>
                </a:solidFill>
              </a:rPr>
              <a:t>ただし、「電磁気学</a:t>
            </a:r>
            <a:r>
              <a:rPr lang="en-US" altLang="ja-JP" sz="2800" dirty="0">
                <a:solidFill>
                  <a:srgbClr val="FF0000"/>
                </a:solidFill>
              </a:rPr>
              <a:t>I</a:t>
            </a:r>
            <a:r>
              <a:rPr lang="ja-JP" altLang="en-US" sz="2800" dirty="0">
                <a:solidFill>
                  <a:srgbClr val="FF0000"/>
                </a:solidFill>
              </a:rPr>
              <a:t>および演習」の教科書に記載の製品・応用例は除く</a:t>
            </a:r>
            <a:r>
              <a:rPr lang="en-US" altLang="ja-JP" sz="2800" dirty="0">
                <a:solidFill>
                  <a:srgbClr val="FF0000"/>
                </a:solidFill>
              </a:rPr>
              <a:t>(</a:t>
            </a:r>
            <a:r>
              <a:rPr lang="ja-JP" altLang="en-US" sz="2800" dirty="0">
                <a:solidFill>
                  <a:srgbClr val="FF0000"/>
                </a:solidFill>
              </a:rPr>
              <a:t>優しすぎるので</a:t>
            </a:r>
            <a:r>
              <a:rPr lang="en-US" altLang="ja-JP" sz="2800" dirty="0">
                <a:solidFill>
                  <a:srgbClr val="FF0000"/>
                </a:solidFill>
              </a:rPr>
              <a:t>)</a:t>
            </a:r>
            <a:r>
              <a:rPr lang="ja-JP" altLang="en-US" sz="2800" dirty="0" err="1" smtClean="0">
                <a:solidFill>
                  <a:srgbClr val="FF0000"/>
                </a:solidFill>
              </a:rPr>
              <a:t>。</a:t>
            </a:r>
            <a:endParaRPr lang="en-US" altLang="ja-JP" sz="2800" dirty="0" smtClean="0"/>
          </a:p>
          <a:p>
            <a:r>
              <a:rPr lang="ja-JP" altLang="en-US" sz="2800" dirty="0"/>
              <a:t>①と②の合計で</a:t>
            </a:r>
            <a:r>
              <a:rPr lang="en-US" altLang="ja-JP" sz="2800" dirty="0"/>
              <a:t>A4</a:t>
            </a:r>
            <a:r>
              <a:rPr lang="ja-JP" altLang="en-US" sz="2800" dirty="0"/>
              <a:t>　</a:t>
            </a:r>
            <a:r>
              <a:rPr lang="en-US" altLang="ja-JP" sz="2800" dirty="0"/>
              <a:t>1</a:t>
            </a:r>
            <a:r>
              <a:rPr lang="ja-JP" altLang="en-US" sz="2800" dirty="0"/>
              <a:t>枚以内</a:t>
            </a:r>
            <a:r>
              <a:rPr lang="ja-JP" altLang="en-US" sz="2800" dirty="0" smtClean="0"/>
              <a:t>。</a:t>
            </a:r>
            <a:endParaRPr lang="en-US" altLang="ja-JP" sz="2800" dirty="0" smtClean="0"/>
          </a:p>
          <a:p>
            <a:r>
              <a:rPr lang="en-US" altLang="ja-JP" sz="2800" dirty="0" smtClean="0"/>
              <a:t>6/25 12</a:t>
            </a:r>
            <a:r>
              <a:rPr lang="ja-JP" altLang="en-US" sz="2800" dirty="0" smtClean="0"/>
              <a:t>時までに</a:t>
            </a:r>
            <a:r>
              <a:rPr lang="en-US" altLang="ja-JP" sz="2800" dirty="0" smtClean="0"/>
              <a:t>e-mail</a:t>
            </a:r>
            <a:r>
              <a:rPr lang="ja-JP" altLang="en-US" sz="2800" dirty="0" err="1" smtClean="0"/>
              <a:t>にて</a:t>
            </a:r>
            <a:r>
              <a:rPr lang="en-US" altLang="ja-JP" sz="2800" dirty="0" smtClean="0"/>
              <a:t>h-shmz@cc.tuat.ac.jp</a:t>
            </a:r>
            <a:r>
              <a:rPr lang="ja-JP" altLang="en-US" sz="2800" dirty="0" err="1" smtClean="0"/>
              <a:t>へ提</a:t>
            </a:r>
            <a:r>
              <a:rPr lang="ja-JP" altLang="en-US" sz="2800" dirty="0" smtClean="0"/>
              <a:t>出。</a:t>
            </a:r>
            <a:endParaRPr lang="en-US" altLang="ja-JP" sz="2800" dirty="0" smtClean="0"/>
          </a:p>
          <a:p>
            <a:r>
              <a:rPr lang="ja-JP" altLang="en-US" sz="2800" u="sng" dirty="0" smtClean="0"/>
              <a:t>件名及びファイル名を学籍番号とすること。</a:t>
            </a:r>
            <a:endParaRPr lang="en-US" altLang="ja-JP" sz="2800" u="sng" dirty="0"/>
          </a:p>
          <a:p>
            <a:endParaRPr lang="en-US" altLang="ja-JP" sz="2800" dirty="0" smtClean="0"/>
          </a:p>
          <a:p>
            <a:r>
              <a:rPr lang="ja-JP" altLang="en-US" sz="2800" dirty="0" smtClean="0"/>
              <a:t>参考文献：「電磁気学」「電気機器」と名前がついた教科書を図書館で探すこと。</a:t>
            </a:r>
            <a:endParaRPr lang="en-US" altLang="ja-JP" sz="2800" dirty="0" smtClean="0">
              <a:solidFill>
                <a:srgbClr val="FF0000"/>
              </a:solidFill>
            </a:endParaRPr>
          </a:p>
        </p:txBody>
      </p:sp>
    </p:spTree>
    <p:extLst>
      <p:ext uri="{BB962C8B-B14F-4D97-AF65-F5344CB8AC3E}">
        <p14:creationId xmlns:p14="http://schemas.microsoft.com/office/powerpoint/2010/main" val="6167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4</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a:solidFill>
                  <a:schemeClr val="bg1"/>
                </a:solidFill>
              </a:rPr>
              <a:t>日常生活における磁石の利用</a:t>
            </a:r>
            <a:endParaRPr lang="en-US" altLang="ja-JP" sz="3600" dirty="0">
              <a:solidFill>
                <a:schemeClr val="bg1"/>
              </a:solidFill>
            </a:endParaRPr>
          </a:p>
        </p:txBody>
      </p:sp>
      <p:sp>
        <p:nvSpPr>
          <p:cNvPr id="15" name="Text Box 5"/>
          <p:cNvSpPr txBox="1">
            <a:spLocks noChangeArrowheads="1"/>
          </p:cNvSpPr>
          <p:nvPr/>
        </p:nvSpPr>
        <p:spPr bwMode="auto">
          <a:xfrm>
            <a:off x="98201" y="676164"/>
            <a:ext cx="8929687" cy="5693866"/>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Tahoma" pitchFamily="34" charset="0"/>
                <a:ea typeface="ＭＳ Ｐゴシック" charset="-128"/>
              </a:defRPr>
            </a:lvl1pPr>
            <a:lvl2pPr marL="800100" indent="-342900" eaLnBrk="0" hangingPunct="0">
              <a:defRPr kumimoji="1">
                <a:solidFill>
                  <a:schemeClr val="tx1"/>
                </a:solidFill>
                <a:latin typeface="Tahoma" pitchFamily="34" charset="0"/>
                <a:ea typeface="ＭＳ Ｐゴシック" charset="-128"/>
              </a:defRPr>
            </a:lvl2pPr>
            <a:lvl3pPr marL="1257300" indent="-342900" eaLnBrk="0" hangingPunct="0">
              <a:defRPr kumimoji="1">
                <a:solidFill>
                  <a:schemeClr val="tx1"/>
                </a:solidFill>
                <a:latin typeface="Tahoma" pitchFamily="34" charset="0"/>
                <a:ea typeface="ＭＳ Ｐゴシック" charset="-128"/>
              </a:defRPr>
            </a:lvl3pPr>
            <a:lvl4pPr marL="1714500" indent="-342900" eaLnBrk="0" hangingPunct="0">
              <a:defRPr kumimoji="1">
                <a:solidFill>
                  <a:schemeClr val="tx1"/>
                </a:solidFill>
                <a:latin typeface="Tahoma" pitchFamily="34" charset="0"/>
                <a:ea typeface="ＭＳ Ｐゴシック" charset="-128"/>
              </a:defRPr>
            </a:lvl4pPr>
            <a:lvl5pPr marL="2171700" indent="-342900" eaLnBrk="0" hangingPunct="0">
              <a:defRPr kumimoji="1">
                <a:solidFill>
                  <a:schemeClr val="tx1"/>
                </a:solidFill>
                <a:latin typeface="Tahoma" pitchFamily="34" charset="0"/>
                <a:ea typeface="ＭＳ Ｐゴシック" charset="-128"/>
              </a:defRPr>
            </a:lvl5pPr>
            <a:lvl6pPr marL="2628900" indent="-342900" eaLnBrk="0" fontAlgn="base" hangingPunct="0">
              <a:spcBef>
                <a:spcPct val="0"/>
              </a:spcBef>
              <a:spcAft>
                <a:spcPct val="0"/>
              </a:spcAft>
              <a:defRPr kumimoji="1">
                <a:solidFill>
                  <a:schemeClr val="tx1"/>
                </a:solidFill>
                <a:latin typeface="Tahoma" pitchFamily="34" charset="0"/>
                <a:ea typeface="ＭＳ Ｐゴシック" charset="-128"/>
              </a:defRPr>
            </a:lvl6pPr>
            <a:lvl7pPr marL="3086100" indent="-342900" eaLnBrk="0" fontAlgn="base" hangingPunct="0">
              <a:spcBef>
                <a:spcPct val="0"/>
              </a:spcBef>
              <a:spcAft>
                <a:spcPct val="0"/>
              </a:spcAft>
              <a:defRPr kumimoji="1">
                <a:solidFill>
                  <a:schemeClr val="tx1"/>
                </a:solidFill>
                <a:latin typeface="Tahoma" pitchFamily="34" charset="0"/>
                <a:ea typeface="ＭＳ Ｐゴシック" charset="-128"/>
              </a:defRPr>
            </a:lvl7pPr>
            <a:lvl8pPr marL="3543300" indent="-342900" eaLnBrk="0" fontAlgn="base" hangingPunct="0">
              <a:spcBef>
                <a:spcPct val="0"/>
              </a:spcBef>
              <a:spcAft>
                <a:spcPct val="0"/>
              </a:spcAft>
              <a:defRPr kumimoji="1">
                <a:solidFill>
                  <a:schemeClr val="tx1"/>
                </a:solidFill>
                <a:latin typeface="Tahoma" pitchFamily="34" charset="0"/>
                <a:ea typeface="ＭＳ Ｐゴシック" charset="-128"/>
              </a:defRPr>
            </a:lvl8pPr>
            <a:lvl9pPr marL="4000500" indent="-3429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r>
              <a:rPr lang="ja-JP" altLang="en-US" sz="2800" dirty="0"/>
              <a:t>磁気の単位は実感しにくい。⇒実感する。</a:t>
            </a:r>
          </a:p>
          <a:p>
            <a:pPr eaLnBrk="1" hangingPunct="1"/>
            <a:r>
              <a:rPr lang="ja-JP" altLang="en-US" sz="2800" dirty="0"/>
              <a:t>・地球</a:t>
            </a:r>
            <a:r>
              <a:rPr lang="en-US" altLang="ja-JP" sz="2800" dirty="0"/>
              <a:t>=</a:t>
            </a:r>
            <a:r>
              <a:rPr lang="ja-JP" altLang="en-US" sz="2800" dirty="0"/>
              <a:t>地球上で最も大きな磁石</a:t>
            </a:r>
          </a:p>
          <a:p>
            <a:pPr eaLnBrk="1" hangingPunct="1"/>
            <a:r>
              <a:rPr lang="ja-JP" altLang="en-US" sz="2800" dirty="0"/>
              <a:t>地磁気は東京近辺で約</a:t>
            </a:r>
            <a:r>
              <a:rPr lang="en-US" altLang="ja-JP" sz="2800" dirty="0"/>
              <a:t>0.5 G (</a:t>
            </a:r>
            <a:r>
              <a:rPr lang="ja-JP" altLang="en-US" sz="2800" dirty="0" smtClean="0"/>
              <a:t>ガウス</a:t>
            </a:r>
            <a:r>
              <a:rPr lang="en-US" altLang="ja-JP" sz="2800" dirty="0" smtClean="0"/>
              <a:t>)</a:t>
            </a:r>
            <a:endParaRPr lang="en-US" altLang="ja-JP" sz="2800" dirty="0"/>
          </a:p>
          <a:p>
            <a:pPr eaLnBrk="1" hangingPunct="1"/>
            <a:endParaRPr lang="en-US" altLang="ja-JP" sz="2800" dirty="0"/>
          </a:p>
          <a:p>
            <a:pPr eaLnBrk="1" hangingPunct="1"/>
            <a:r>
              <a:rPr lang="ja-JP" altLang="en-US" sz="2800" dirty="0"/>
              <a:t>・家庭や黒板で使うマグネットの表面、ピップエレキバン</a:t>
            </a:r>
          </a:p>
          <a:p>
            <a:pPr eaLnBrk="1" hangingPunct="1"/>
            <a:r>
              <a:rPr lang="ja-JP" altLang="en-US" sz="2800" dirty="0"/>
              <a:t>：</a:t>
            </a:r>
            <a:r>
              <a:rPr lang="en-US" altLang="ja-JP" sz="2800" dirty="0"/>
              <a:t>~100-1000 G</a:t>
            </a:r>
            <a:endParaRPr lang="ja-JP" altLang="en-US" sz="2800" dirty="0"/>
          </a:p>
          <a:p>
            <a:pPr eaLnBrk="1" hangingPunct="1"/>
            <a:endParaRPr lang="en-US" altLang="ja-JP" sz="2800" dirty="0"/>
          </a:p>
          <a:p>
            <a:pPr eaLnBrk="1" hangingPunct="1"/>
            <a:r>
              <a:rPr lang="ja-JP" altLang="en-US" sz="2800" dirty="0"/>
              <a:t>・ネオジム磁石　</a:t>
            </a:r>
            <a:r>
              <a:rPr lang="en-US" altLang="ja-JP" sz="2800" dirty="0" smtClean="0"/>
              <a:t>Nd</a:t>
            </a:r>
            <a:r>
              <a:rPr lang="en-US" altLang="ja-JP" sz="2800" baseline="-25000" dirty="0" smtClean="0"/>
              <a:t>2</a:t>
            </a:r>
            <a:r>
              <a:rPr lang="en-US" altLang="ja-JP" sz="2800" dirty="0" smtClean="0"/>
              <a:t>Fe</a:t>
            </a:r>
            <a:r>
              <a:rPr lang="en-US" altLang="ja-JP" sz="2800" baseline="-25000" dirty="0" smtClean="0"/>
              <a:t>14</a:t>
            </a:r>
            <a:r>
              <a:rPr lang="en-US" altLang="ja-JP" sz="2800" dirty="0" smtClean="0"/>
              <a:t>B</a:t>
            </a:r>
            <a:r>
              <a:rPr lang="ja-JP" altLang="en-US" sz="2800" dirty="0" smtClean="0"/>
              <a:t>　レアメタル</a:t>
            </a:r>
            <a:endParaRPr lang="ja-JP" altLang="en-US" sz="2800" dirty="0"/>
          </a:p>
          <a:p>
            <a:pPr eaLnBrk="1" hangingPunct="1"/>
            <a:r>
              <a:rPr lang="ja-JP" altLang="en-US" sz="2800" dirty="0"/>
              <a:t>：数千</a:t>
            </a:r>
            <a:r>
              <a:rPr lang="en-US" altLang="ja-JP" sz="2800" dirty="0"/>
              <a:t>~10000 G</a:t>
            </a:r>
          </a:p>
          <a:p>
            <a:pPr eaLnBrk="1" hangingPunct="1"/>
            <a:endParaRPr lang="en-US" altLang="ja-JP" sz="2800" dirty="0"/>
          </a:p>
          <a:p>
            <a:pPr eaLnBrk="1" hangingPunct="1"/>
            <a:r>
              <a:rPr lang="ja-JP" altLang="en-US" sz="2800" dirty="0"/>
              <a:t>・超伝導磁石</a:t>
            </a:r>
          </a:p>
          <a:p>
            <a:pPr eaLnBrk="1" hangingPunct="1"/>
            <a:r>
              <a:rPr lang="ja-JP" altLang="en-US" sz="2800" dirty="0"/>
              <a:t>：</a:t>
            </a:r>
            <a:r>
              <a:rPr lang="en-US" altLang="ja-JP" sz="2800" dirty="0"/>
              <a:t>10 ~ 30 T</a:t>
            </a:r>
            <a:r>
              <a:rPr lang="ja-JP" altLang="en-US" sz="2800" dirty="0"/>
              <a:t>　</a:t>
            </a:r>
            <a:r>
              <a:rPr lang="en-US" altLang="ja-JP" sz="2800" dirty="0" smtClean="0"/>
              <a:t>(</a:t>
            </a:r>
            <a:r>
              <a:rPr lang="ja-JP" altLang="en-US" sz="2800" dirty="0" smtClean="0"/>
              <a:t>テスラ。</a:t>
            </a:r>
            <a:r>
              <a:rPr lang="en-US" altLang="ja-JP" sz="2800" dirty="0" smtClean="0"/>
              <a:t>1T=10000G</a:t>
            </a:r>
            <a:r>
              <a:rPr lang="ja-JP" altLang="en-US" sz="2800" dirty="0" err="1" smtClean="0"/>
              <a:t>。</a:t>
            </a:r>
            <a:r>
              <a:rPr lang="en-US" altLang="ja-JP" sz="2800" dirty="0" smtClean="0"/>
              <a:t>50A</a:t>
            </a:r>
            <a:r>
              <a:rPr lang="ja-JP" altLang="en-US" sz="2800" dirty="0"/>
              <a:t>といった大電流が必要のため</a:t>
            </a:r>
            <a:r>
              <a:rPr lang="ja-JP" altLang="en-US" sz="2800" dirty="0" smtClean="0"/>
              <a:t>超伝導ケーブル</a:t>
            </a:r>
            <a:r>
              <a:rPr lang="ja-JP" altLang="en-US" sz="2800" dirty="0"/>
              <a:t>を使う。</a:t>
            </a:r>
            <a:r>
              <a:rPr lang="en-US" altLang="ja-JP" sz="2800" dirty="0"/>
              <a:t>)</a:t>
            </a:r>
            <a:endParaRPr lang="ja-JP" altLang="en-US" sz="2800" dirty="0"/>
          </a:p>
        </p:txBody>
      </p:sp>
      <p:pic>
        <p:nvPicPr>
          <p:cNvPr id="263170" name="Picture 2" descr="C:\Users\X230-shimizu\AppData\Local\Microsoft\Windows\Temporary Internet Files\Content.IE5\51JP5K0L\gf01a201310091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6781" y="3309257"/>
            <a:ext cx="1611085" cy="161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1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5</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実はこんな所で使っている</a:t>
            </a:r>
            <a:endParaRPr lang="en-US" altLang="ja-JP" sz="3600" dirty="0">
              <a:solidFill>
                <a:schemeClr val="bg1"/>
              </a:solidFill>
            </a:endParaRPr>
          </a:p>
        </p:txBody>
      </p:sp>
      <p:sp>
        <p:nvSpPr>
          <p:cNvPr id="22531" name="Text Box 5"/>
          <p:cNvSpPr txBox="1">
            <a:spLocks noChangeArrowheads="1"/>
          </p:cNvSpPr>
          <p:nvPr/>
        </p:nvSpPr>
        <p:spPr bwMode="auto">
          <a:xfrm>
            <a:off x="257175" y="687388"/>
            <a:ext cx="88868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just" eaLnBrk="1" hangingPunct="1">
              <a:lnSpc>
                <a:spcPct val="150000"/>
              </a:lnSpc>
            </a:pPr>
            <a:r>
              <a:rPr lang="ja-JP" altLang="en-US" sz="2800" dirty="0" smtClean="0"/>
              <a:t>・ブラウン管</a:t>
            </a:r>
            <a:endParaRPr lang="en-US" altLang="ja-JP" sz="2800" dirty="0" smtClean="0"/>
          </a:p>
          <a:p>
            <a:pPr algn="just" eaLnBrk="1" hangingPunct="1">
              <a:lnSpc>
                <a:spcPct val="150000"/>
              </a:lnSpc>
            </a:pPr>
            <a:r>
              <a:rPr lang="ja-JP" altLang="en-US" sz="2800" dirty="0" smtClean="0"/>
              <a:t>電子の運動方向を磁力で制御している</a:t>
            </a:r>
            <a:endParaRPr lang="en-US" altLang="ja-JP" sz="2800" dirty="0" smtClean="0"/>
          </a:p>
          <a:p>
            <a:pPr algn="just" eaLnBrk="1" hangingPunct="1">
              <a:lnSpc>
                <a:spcPct val="150000"/>
              </a:lnSpc>
            </a:pPr>
            <a:r>
              <a:rPr lang="ja-JP" altLang="en-US" sz="2800" dirty="0" smtClean="0"/>
              <a:t>・ハードディスク</a:t>
            </a:r>
            <a:endParaRPr lang="en-US" altLang="ja-JP" sz="2800" dirty="0" smtClean="0"/>
          </a:p>
          <a:p>
            <a:pPr algn="just" eaLnBrk="1" hangingPunct="1">
              <a:lnSpc>
                <a:spcPct val="150000"/>
              </a:lnSpc>
            </a:pPr>
            <a:r>
              <a:rPr lang="ja-JP" altLang="en-US" sz="2800" dirty="0" smtClean="0"/>
              <a:t>パソコンの文書、写真、メールの記憶</a:t>
            </a:r>
            <a:endParaRPr lang="en-US" altLang="ja-JP" sz="2800" dirty="0" smtClean="0"/>
          </a:p>
          <a:p>
            <a:pPr algn="just" eaLnBrk="1" hangingPunct="1">
              <a:lnSpc>
                <a:spcPct val="150000"/>
              </a:lnSpc>
            </a:pPr>
            <a:r>
              <a:rPr lang="ja-JP" altLang="en-US" sz="2800" dirty="0" smtClean="0"/>
              <a:t>・モーター</a:t>
            </a:r>
            <a:endParaRPr lang="en-US" altLang="ja-JP" sz="2800" dirty="0" smtClean="0"/>
          </a:p>
          <a:p>
            <a:pPr algn="just" eaLnBrk="1" hangingPunct="1">
              <a:lnSpc>
                <a:spcPct val="150000"/>
              </a:lnSpc>
            </a:pPr>
            <a:r>
              <a:rPr lang="ja-JP" altLang="en-US" sz="2800" dirty="0" smtClean="0"/>
              <a:t>直流機、誘導電動機等　ラジコンからハイブリッドカーまで</a:t>
            </a:r>
            <a:endParaRPr lang="en-US" altLang="ja-JP" sz="2800" dirty="0" smtClean="0"/>
          </a:p>
          <a:p>
            <a:pPr algn="just" eaLnBrk="1" hangingPunct="1">
              <a:lnSpc>
                <a:spcPct val="150000"/>
              </a:lnSpc>
            </a:pPr>
            <a:endParaRPr lang="en-US" altLang="ja-JP" sz="2800" dirty="0"/>
          </a:p>
          <a:p>
            <a:pPr algn="just" eaLnBrk="1" hangingPunct="1">
              <a:lnSpc>
                <a:spcPct val="150000"/>
              </a:lnSpc>
            </a:pPr>
            <a:r>
              <a:rPr lang="ja-JP" altLang="en-US" sz="2800" dirty="0" smtClean="0"/>
              <a:t>以下、ハードディスクに着目</a:t>
            </a:r>
            <a:endParaRPr lang="en-US" altLang="ja-JP" sz="2800" dirty="0" smtClean="0"/>
          </a:p>
        </p:txBody>
      </p:sp>
      <p:pic>
        <p:nvPicPr>
          <p:cNvPr id="264195" name="Picture 3" descr="C:\Users\X230-shimizu\AppData\Local\Microsoft\Windows\Temporary Internet Files\Content.IE5\8D8909G4\cc-library01000353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8658" y="1089387"/>
            <a:ext cx="2195119" cy="14651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7" descr="HD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658" y="2714182"/>
            <a:ext cx="1570942" cy="13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197" name="Picture 5" descr="C:\Users\X230-shimizu\AppData\Local\Microsoft\Windows\Temporary Internet Files\Content.IE5\TRQJULMJ\gJSfV[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8936" y="4629603"/>
            <a:ext cx="1678814" cy="167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97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6</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パソコンの仕組み</a:t>
            </a:r>
            <a:endParaRPr lang="en-US" altLang="ja-JP" sz="3600" dirty="0">
              <a:solidFill>
                <a:schemeClr val="bg1"/>
              </a:solidFill>
            </a:endParaRPr>
          </a:p>
        </p:txBody>
      </p:sp>
      <p:pic>
        <p:nvPicPr>
          <p:cNvPr id="5" name="Picture 4" descr="DSCN0690-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29051" y="764721"/>
            <a:ext cx="6005287" cy="4503965"/>
          </a:xfrm>
          <a:noFill/>
        </p:spPr>
      </p:pic>
      <p:sp>
        <p:nvSpPr>
          <p:cNvPr id="2" name="正方形/長方形 1"/>
          <p:cNvSpPr/>
          <p:nvPr/>
        </p:nvSpPr>
        <p:spPr>
          <a:xfrm>
            <a:off x="152132" y="5420770"/>
            <a:ext cx="8643526" cy="954107"/>
          </a:xfrm>
          <a:prstGeom prst="rect">
            <a:avLst/>
          </a:prstGeom>
        </p:spPr>
        <p:txBody>
          <a:bodyPr wrap="square">
            <a:spAutoFit/>
          </a:bodyPr>
          <a:lstStyle/>
          <a:p>
            <a:r>
              <a:rPr lang="en-US" altLang="ja-JP" sz="2800" dirty="0" smtClean="0"/>
              <a:t>PC</a:t>
            </a:r>
            <a:r>
              <a:rPr lang="ja-JP" altLang="en-US" sz="2800" dirty="0" smtClean="0"/>
              <a:t>起動中。この間、何が起こっている</a:t>
            </a:r>
            <a:r>
              <a:rPr lang="en-US" altLang="ja-JP" sz="2800" dirty="0" smtClean="0"/>
              <a:t>?</a:t>
            </a:r>
            <a:r>
              <a:rPr lang="ja-JP" altLang="en-US" sz="2800" dirty="0" smtClean="0"/>
              <a:t>　どうして</a:t>
            </a:r>
            <a:r>
              <a:rPr lang="en-US" altLang="ja-JP" sz="2800" dirty="0" smtClean="0"/>
              <a:t>1</a:t>
            </a:r>
            <a:r>
              <a:rPr lang="ja-JP" altLang="en-US" sz="2800" dirty="0" smtClean="0"/>
              <a:t>分も待たされる</a:t>
            </a:r>
            <a:r>
              <a:rPr lang="en-US" altLang="ja-JP" sz="2800" dirty="0" smtClean="0"/>
              <a:t>?</a:t>
            </a:r>
            <a:r>
              <a:rPr lang="ja-JP" altLang="en-US" sz="2800" dirty="0" smtClean="0"/>
              <a:t>　なぜ、テレビのようにすぐ起動しない</a:t>
            </a:r>
            <a:r>
              <a:rPr lang="en-US" altLang="ja-JP" sz="2800" dirty="0" smtClean="0"/>
              <a:t>?</a:t>
            </a:r>
            <a:endParaRPr lang="ja-JP" altLang="en-US" sz="2800" dirty="0"/>
          </a:p>
        </p:txBody>
      </p:sp>
    </p:spTree>
    <p:extLst>
      <p:ext uri="{BB962C8B-B14F-4D97-AF65-F5344CB8AC3E}">
        <p14:creationId xmlns:p14="http://schemas.microsoft.com/office/powerpoint/2010/main" val="2115296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7</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パソコンの仕組み</a:t>
            </a:r>
            <a:endParaRPr lang="en-US" altLang="ja-JP" sz="3600" dirty="0">
              <a:solidFill>
                <a:schemeClr val="bg1"/>
              </a:solidFill>
            </a:endParaRPr>
          </a:p>
        </p:txBody>
      </p:sp>
      <p:sp>
        <p:nvSpPr>
          <p:cNvPr id="7" name="Line 60"/>
          <p:cNvSpPr>
            <a:spLocks noChangeShapeType="1"/>
          </p:cNvSpPr>
          <p:nvPr/>
        </p:nvSpPr>
        <p:spPr bwMode="auto">
          <a:xfrm flipH="1">
            <a:off x="5926579" y="3944042"/>
            <a:ext cx="1587" cy="431800"/>
          </a:xfrm>
          <a:prstGeom prst="line">
            <a:avLst/>
          </a:prstGeom>
          <a:noFill/>
          <a:ln w="254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8" name="Line 59"/>
          <p:cNvSpPr>
            <a:spLocks noChangeShapeType="1"/>
          </p:cNvSpPr>
          <p:nvPr/>
        </p:nvSpPr>
        <p:spPr bwMode="auto">
          <a:xfrm flipH="1">
            <a:off x="5293166" y="3944042"/>
            <a:ext cx="1588" cy="431800"/>
          </a:xfrm>
          <a:prstGeom prst="line">
            <a:avLst/>
          </a:prstGeom>
          <a:noFill/>
          <a:ln w="254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9" name="Text Box 10"/>
          <p:cNvSpPr txBox="1">
            <a:spLocks noChangeArrowheads="1"/>
          </p:cNvSpPr>
          <p:nvPr/>
        </p:nvSpPr>
        <p:spPr bwMode="auto">
          <a:xfrm>
            <a:off x="116114" y="2143817"/>
            <a:ext cx="346255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r>
              <a:rPr lang="en-US" altLang="ja-JP" sz="2000" b="1" dirty="0" smtClean="0">
                <a:solidFill>
                  <a:schemeClr val="accent2"/>
                </a:solidFill>
                <a:latin typeface="Arial" charset="0"/>
              </a:rPr>
              <a:t>DRAM (Dynamic Random Access Memory)</a:t>
            </a:r>
          </a:p>
          <a:p>
            <a:pPr eaLnBrk="1" hangingPunct="1"/>
            <a:r>
              <a:rPr lang="en-US" altLang="ja-JP" sz="2000" b="1" dirty="0" smtClean="0"/>
              <a:t>:</a:t>
            </a:r>
            <a:r>
              <a:rPr lang="ja-JP" altLang="en-US" sz="2000" b="1" dirty="0"/>
              <a:t>揮発性メモリ</a:t>
            </a:r>
          </a:p>
          <a:p>
            <a:pPr eaLnBrk="1" hangingPunct="1"/>
            <a:r>
              <a:rPr lang="ja-JP" altLang="en-US" sz="2000" b="1" dirty="0"/>
              <a:t>（電源を切ったら情報は失われる）</a:t>
            </a:r>
          </a:p>
        </p:txBody>
      </p:sp>
      <p:sp>
        <p:nvSpPr>
          <p:cNvPr id="10" name="Text Box 11"/>
          <p:cNvSpPr txBox="1">
            <a:spLocks noChangeArrowheads="1"/>
          </p:cNvSpPr>
          <p:nvPr/>
        </p:nvSpPr>
        <p:spPr bwMode="auto">
          <a:xfrm>
            <a:off x="116114" y="775392"/>
            <a:ext cx="35562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r>
              <a:rPr lang="ja-JP" altLang="en-US" sz="2000" b="1" dirty="0" smtClean="0">
                <a:solidFill>
                  <a:srgbClr val="FF3300"/>
                </a:solidFill>
                <a:latin typeface="Arial" charset="0"/>
              </a:rPr>
              <a:t>ハードディスク</a:t>
            </a:r>
            <a:r>
              <a:rPr lang="en-US" altLang="ja-JP" sz="2000" b="1" dirty="0" smtClean="0"/>
              <a:t>:</a:t>
            </a:r>
            <a:r>
              <a:rPr lang="ja-JP" altLang="en-US" sz="2000" b="1" dirty="0"/>
              <a:t>不揮発性メモリ</a:t>
            </a:r>
          </a:p>
          <a:p>
            <a:pPr eaLnBrk="1" hangingPunct="1"/>
            <a:r>
              <a:rPr lang="ja-JP" altLang="en-US" sz="2000" b="1" dirty="0"/>
              <a:t>（電源を切っても情報は保たれる</a:t>
            </a:r>
            <a:r>
              <a:rPr lang="ja-JP" altLang="en-US" sz="2000" b="1" dirty="0" smtClean="0"/>
              <a:t>。磁石</a:t>
            </a:r>
            <a:r>
              <a:rPr lang="ja-JP" altLang="en-US" sz="2000" b="1" dirty="0"/>
              <a:t>の性質を利用）</a:t>
            </a:r>
          </a:p>
        </p:txBody>
      </p:sp>
      <p:sp>
        <p:nvSpPr>
          <p:cNvPr id="11" name="Rectangle 17"/>
          <p:cNvSpPr>
            <a:spLocks noChangeArrowheads="1"/>
          </p:cNvSpPr>
          <p:nvPr/>
        </p:nvSpPr>
        <p:spPr bwMode="auto">
          <a:xfrm>
            <a:off x="87086" y="3713167"/>
            <a:ext cx="325776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r>
              <a:rPr lang="ja-JP" altLang="en-US" b="1" dirty="0">
                <a:solidFill>
                  <a:srgbClr val="009900"/>
                </a:solidFill>
              </a:rPr>
              <a:t>スイッチを切った時の状態を</a:t>
            </a:r>
            <a:r>
              <a:rPr lang="en-US" altLang="ja-JP" b="1" dirty="0">
                <a:solidFill>
                  <a:srgbClr val="009900"/>
                </a:solidFill>
                <a:latin typeface="Arial" charset="0"/>
              </a:rPr>
              <a:t>DRAM</a:t>
            </a:r>
            <a:r>
              <a:rPr lang="ja-JP" altLang="en-US" b="1" dirty="0">
                <a:solidFill>
                  <a:srgbClr val="009900"/>
                </a:solidFill>
              </a:rPr>
              <a:t>に読み出している。</a:t>
            </a:r>
          </a:p>
        </p:txBody>
      </p:sp>
      <p:sp>
        <p:nvSpPr>
          <p:cNvPr id="12" name="Rectangle 32"/>
          <p:cNvSpPr>
            <a:spLocks noChangeArrowheads="1"/>
          </p:cNvSpPr>
          <p:nvPr/>
        </p:nvSpPr>
        <p:spPr bwMode="auto">
          <a:xfrm>
            <a:off x="2834584" y="4617142"/>
            <a:ext cx="1377949" cy="307777"/>
          </a:xfrm>
          <a:prstGeom prst="rect">
            <a:avLst/>
          </a:prstGeom>
          <a:solidFill>
            <a:schemeClr val="bg1"/>
          </a:solidFill>
          <a:ln w="25400">
            <a:solidFill>
              <a:srgbClr val="FF0000"/>
            </a:solidFill>
            <a:miter lim="800000"/>
            <a:headEnd/>
            <a:tailEnd/>
          </a:ln>
        </p:spPr>
        <p:txBody>
          <a:bodyPr wrap="squar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r>
              <a:rPr lang="ja-JP" altLang="en-US" sz="1400" b="1" dirty="0">
                <a:solidFill>
                  <a:srgbClr val="FF3300"/>
                </a:solidFill>
                <a:latin typeface="Arial" charset="0"/>
                <a:ea typeface="ＭＳ Ｐゴシック" charset="-128"/>
              </a:rPr>
              <a:t>ハード</a:t>
            </a:r>
            <a:r>
              <a:rPr lang="ja-JP" altLang="en-US" sz="1400" b="1" dirty="0" smtClean="0">
                <a:solidFill>
                  <a:srgbClr val="FF3300"/>
                </a:solidFill>
                <a:latin typeface="Arial" charset="0"/>
                <a:ea typeface="ＭＳ Ｐゴシック" charset="-128"/>
              </a:rPr>
              <a:t>ディスク</a:t>
            </a:r>
            <a:endParaRPr lang="ja-JP" altLang="en-US" sz="1400" b="1" dirty="0">
              <a:solidFill>
                <a:srgbClr val="FF3300"/>
              </a:solidFill>
              <a:latin typeface="Arial" charset="0"/>
              <a:ea typeface="ＭＳ Ｐゴシック" charset="-128"/>
            </a:endParaRPr>
          </a:p>
        </p:txBody>
      </p:sp>
      <p:pic>
        <p:nvPicPr>
          <p:cNvPr id="13" name="Picture 33" descr="DSCN06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929" y="4259954"/>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4" descr="DSCN06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529" y="4242492"/>
            <a:ext cx="7921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5" descr="DSCN07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779" y="4231379"/>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7"/>
          <p:cNvSpPr txBox="1">
            <a:spLocks noChangeArrowheads="1"/>
          </p:cNvSpPr>
          <p:nvPr/>
        </p:nvSpPr>
        <p:spPr bwMode="auto">
          <a:xfrm>
            <a:off x="5293166" y="803967"/>
            <a:ext cx="1152525" cy="3921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en-US" altLang="ja-JP" sz="1800">
                <a:latin typeface="Arial" charset="0"/>
                <a:ea typeface="ＭＳ Ｐゴシック" charset="-128"/>
              </a:rPr>
              <a:t>CPU</a:t>
            </a:r>
          </a:p>
        </p:txBody>
      </p:sp>
      <p:sp>
        <p:nvSpPr>
          <p:cNvPr id="18" name="Text Box 38"/>
          <p:cNvSpPr txBox="1">
            <a:spLocks noChangeArrowheads="1"/>
          </p:cNvSpPr>
          <p:nvPr/>
        </p:nvSpPr>
        <p:spPr bwMode="auto">
          <a:xfrm>
            <a:off x="5293166" y="1523104"/>
            <a:ext cx="1152525" cy="3619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600">
                <a:latin typeface="Arial" charset="0"/>
                <a:ea typeface="ＭＳ Ｐゴシック" charset="-128"/>
              </a:rPr>
              <a:t>キャッシュ</a:t>
            </a:r>
          </a:p>
        </p:txBody>
      </p:sp>
      <p:sp>
        <p:nvSpPr>
          <p:cNvPr id="19" name="Text Box 39"/>
          <p:cNvSpPr txBox="1">
            <a:spLocks noChangeArrowheads="1"/>
          </p:cNvSpPr>
          <p:nvPr/>
        </p:nvSpPr>
        <p:spPr bwMode="auto">
          <a:xfrm>
            <a:off x="5293166" y="2199379"/>
            <a:ext cx="1152525" cy="542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400">
                <a:latin typeface="Arial" charset="0"/>
                <a:ea typeface="ＭＳ Ｐゴシック" charset="-128"/>
              </a:rPr>
              <a:t>バスインタフェース</a:t>
            </a:r>
          </a:p>
        </p:txBody>
      </p:sp>
      <p:pic>
        <p:nvPicPr>
          <p:cNvPr id="20" name="Picture 40" descr="05202011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1866" y="1531042"/>
            <a:ext cx="10080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1" descr="DSCN069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0516" y="702367"/>
            <a:ext cx="12239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42"/>
          <p:cNvSpPr txBox="1">
            <a:spLocks noChangeArrowheads="1"/>
          </p:cNvSpPr>
          <p:nvPr/>
        </p:nvSpPr>
        <p:spPr bwMode="auto">
          <a:xfrm>
            <a:off x="7007666" y="2081904"/>
            <a:ext cx="1152525" cy="666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800">
                <a:latin typeface="Arial" charset="0"/>
                <a:ea typeface="ＭＳ Ｐゴシック" charset="-128"/>
              </a:rPr>
              <a:t>画像処理回路</a:t>
            </a:r>
          </a:p>
        </p:txBody>
      </p:sp>
      <p:sp>
        <p:nvSpPr>
          <p:cNvPr id="23" name="Text Box 43"/>
          <p:cNvSpPr txBox="1">
            <a:spLocks noChangeArrowheads="1"/>
          </p:cNvSpPr>
          <p:nvPr/>
        </p:nvSpPr>
        <p:spPr bwMode="auto">
          <a:xfrm>
            <a:off x="3421504" y="3423342"/>
            <a:ext cx="1152525" cy="542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400">
                <a:latin typeface="Arial" charset="0"/>
                <a:ea typeface="ＭＳ Ｐゴシック" charset="-128"/>
              </a:rPr>
              <a:t>並列入出力コントローラ</a:t>
            </a:r>
          </a:p>
        </p:txBody>
      </p:sp>
      <p:sp>
        <p:nvSpPr>
          <p:cNvPr id="24" name="Text Box 44"/>
          <p:cNvSpPr txBox="1">
            <a:spLocks noChangeArrowheads="1"/>
          </p:cNvSpPr>
          <p:nvPr/>
        </p:nvSpPr>
        <p:spPr bwMode="auto">
          <a:xfrm>
            <a:off x="5005829" y="3423342"/>
            <a:ext cx="1152525" cy="542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400">
                <a:latin typeface="Arial" charset="0"/>
                <a:ea typeface="ＭＳ Ｐゴシック" charset="-128"/>
              </a:rPr>
              <a:t>直列入出力コントローラ</a:t>
            </a:r>
          </a:p>
        </p:txBody>
      </p:sp>
      <p:sp>
        <p:nvSpPr>
          <p:cNvPr id="25" name="Text Box 45"/>
          <p:cNvSpPr txBox="1">
            <a:spLocks noChangeArrowheads="1"/>
          </p:cNvSpPr>
          <p:nvPr/>
        </p:nvSpPr>
        <p:spPr bwMode="auto">
          <a:xfrm>
            <a:off x="6301229" y="3423342"/>
            <a:ext cx="1152525" cy="542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400" dirty="0">
                <a:latin typeface="Arial" charset="0"/>
                <a:ea typeface="ＭＳ Ｐゴシック" charset="-128"/>
              </a:rPr>
              <a:t>音声入出力装置</a:t>
            </a:r>
          </a:p>
        </p:txBody>
      </p:sp>
      <p:sp>
        <p:nvSpPr>
          <p:cNvPr id="26" name="Text Box 46"/>
          <p:cNvSpPr txBox="1">
            <a:spLocks noChangeArrowheads="1"/>
          </p:cNvSpPr>
          <p:nvPr/>
        </p:nvSpPr>
        <p:spPr bwMode="auto">
          <a:xfrm>
            <a:off x="7525191" y="3423342"/>
            <a:ext cx="1386580" cy="52322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spcBef>
                <a:spcPct val="50000"/>
              </a:spcBef>
            </a:pPr>
            <a:r>
              <a:rPr lang="ja-JP" altLang="en-US" sz="1400" dirty="0">
                <a:latin typeface="Arial" charset="0"/>
                <a:ea typeface="ＭＳ Ｐゴシック" charset="-128"/>
              </a:rPr>
              <a:t>ネットワークインタフェース</a:t>
            </a:r>
          </a:p>
        </p:txBody>
      </p:sp>
      <p:pic>
        <p:nvPicPr>
          <p:cNvPr id="27" name="Picture 47" descr="HD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9704" y="5021954"/>
            <a:ext cx="8636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8" descr="DSCN07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5104" y="4950517"/>
            <a:ext cx="10699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49"/>
          <p:cNvSpPr>
            <a:spLocks noChangeShapeType="1"/>
          </p:cNvSpPr>
          <p:nvPr/>
        </p:nvSpPr>
        <p:spPr bwMode="auto">
          <a:xfrm>
            <a:off x="5869429" y="1178617"/>
            <a:ext cx="0" cy="360362"/>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30" name="Line 50"/>
          <p:cNvSpPr>
            <a:spLocks noChangeShapeType="1"/>
          </p:cNvSpPr>
          <p:nvPr/>
        </p:nvSpPr>
        <p:spPr bwMode="auto">
          <a:xfrm>
            <a:off x="5869429" y="2732779"/>
            <a:ext cx="0" cy="360363"/>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31" name="Line 51"/>
          <p:cNvSpPr>
            <a:spLocks noChangeShapeType="1"/>
          </p:cNvSpPr>
          <p:nvPr/>
        </p:nvSpPr>
        <p:spPr bwMode="auto">
          <a:xfrm rot="16200000">
            <a:off x="5026466" y="2164454"/>
            <a:ext cx="0" cy="53340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32" name="Line 52"/>
          <p:cNvSpPr>
            <a:spLocks noChangeShapeType="1"/>
          </p:cNvSpPr>
          <p:nvPr/>
        </p:nvSpPr>
        <p:spPr bwMode="auto">
          <a:xfrm rot="16200000">
            <a:off x="6726679" y="2164454"/>
            <a:ext cx="0" cy="53340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33" name="Line 53"/>
          <p:cNvSpPr>
            <a:spLocks noChangeShapeType="1"/>
          </p:cNvSpPr>
          <p:nvPr/>
        </p:nvSpPr>
        <p:spPr bwMode="auto">
          <a:xfrm flipH="1">
            <a:off x="7555354" y="1567554"/>
            <a:ext cx="1587" cy="503238"/>
          </a:xfrm>
          <a:prstGeom prst="line">
            <a:avLst/>
          </a:prstGeom>
          <a:noFill/>
          <a:ln w="254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34" name="Line 54"/>
          <p:cNvSpPr>
            <a:spLocks noChangeShapeType="1"/>
          </p:cNvSpPr>
          <p:nvPr/>
        </p:nvSpPr>
        <p:spPr bwMode="auto">
          <a:xfrm rot="16200000">
            <a:off x="6085329" y="486466"/>
            <a:ext cx="0" cy="5184775"/>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35" name="Line 55"/>
          <p:cNvSpPr>
            <a:spLocks noChangeShapeType="1"/>
          </p:cNvSpPr>
          <p:nvPr/>
        </p:nvSpPr>
        <p:spPr bwMode="auto">
          <a:xfrm>
            <a:off x="4040629" y="3050279"/>
            <a:ext cx="0" cy="360363"/>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36" name="Line 56"/>
          <p:cNvSpPr>
            <a:spLocks noChangeShapeType="1"/>
          </p:cNvSpPr>
          <p:nvPr/>
        </p:nvSpPr>
        <p:spPr bwMode="auto">
          <a:xfrm>
            <a:off x="5585266" y="3064567"/>
            <a:ext cx="0" cy="360362"/>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37" name="Line 57"/>
          <p:cNvSpPr>
            <a:spLocks noChangeShapeType="1"/>
          </p:cNvSpPr>
          <p:nvPr/>
        </p:nvSpPr>
        <p:spPr bwMode="auto">
          <a:xfrm>
            <a:off x="6880666" y="3064567"/>
            <a:ext cx="0" cy="360362"/>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38" name="Line 58"/>
          <p:cNvSpPr>
            <a:spLocks noChangeShapeType="1"/>
          </p:cNvSpPr>
          <p:nvPr/>
        </p:nvSpPr>
        <p:spPr bwMode="auto">
          <a:xfrm>
            <a:off x="8087166" y="3035992"/>
            <a:ext cx="0" cy="360362"/>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39" name="Line 61"/>
          <p:cNvSpPr>
            <a:spLocks noChangeShapeType="1"/>
          </p:cNvSpPr>
          <p:nvPr/>
        </p:nvSpPr>
        <p:spPr bwMode="auto">
          <a:xfrm>
            <a:off x="8101454" y="3871017"/>
            <a:ext cx="0" cy="360362"/>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40" name="Line 62"/>
          <p:cNvSpPr>
            <a:spLocks noChangeShapeType="1"/>
          </p:cNvSpPr>
          <p:nvPr/>
        </p:nvSpPr>
        <p:spPr bwMode="auto">
          <a:xfrm>
            <a:off x="3637404" y="3942454"/>
            <a:ext cx="0" cy="649288"/>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41" name="Line 63"/>
          <p:cNvSpPr>
            <a:spLocks noChangeShapeType="1"/>
          </p:cNvSpPr>
          <p:nvPr/>
        </p:nvSpPr>
        <p:spPr bwMode="auto">
          <a:xfrm>
            <a:off x="4142229" y="3942454"/>
            <a:ext cx="0" cy="1296988"/>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42" name="Picture 64" descr="DSCN069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3304" y="5248967"/>
            <a:ext cx="7493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Line 65"/>
          <p:cNvSpPr>
            <a:spLocks noChangeShapeType="1"/>
          </p:cNvSpPr>
          <p:nvPr/>
        </p:nvSpPr>
        <p:spPr bwMode="auto">
          <a:xfrm>
            <a:off x="4516879" y="3942454"/>
            <a:ext cx="0" cy="1008063"/>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44" name="Rectangle 66"/>
          <p:cNvSpPr>
            <a:spLocks noChangeArrowheads="1"/>
          </p:cNvSpPr>
          <p:nvPr/>
        </p:nvSpPr>
        <p:spPr bwMode="auto">
          <a:xfrm>
            <a:off x="3840604" y="2129529"/>
            <a:ext cx="935037" cy="542925"/>
          </a:xfrm>
          <a:prstGeom prst="rect">
            <a:avLst/>
          </a:prstGeom>
          <a:solidFill>
            <a:schemeClr val="bg1"/>
          </a:solidFill>
          <a:ln w="25400">
            <a:solidFill>
              <a:srgbClr val="0000FF"/>
            </a:solidFill>
            <a:miter lim="800000"/>
            <a:headEnd/>
            <a:tailEnd/>
          </a:ln>
        </p:spPr>
        <p:txBody>
          <a:bodyPr>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algn="ctr" eaLnBrk="1" hangingPunct="1"/>
            <a:r>
              <a:rPr lang="ja-JP" altLang="en-US" sz="1400" b="1">
                <a:solidFill>
                  <a:schemeClr val="accent2"/>
                </a:solidFill>
                <a:latin typeface="Arial" charset="0"/>
                <a:ea typeface="ＭＳ Ｐゴシック" charset="-128"/>
              </a:rPr>
              <a:t>主記憶</a:t>
            </a:r>
          </a:p>
          <a:p>
            <a:pPr algn="ctr" eaLnBrk="1" hangingPunct="1"/>
            <a:r>
              <a:rPr lang="en-US" altLang="ja-JP" sz="1400" b="1">
                <a:solidFill>
                  <a:schemeClr val="accent2"/>
                </a:solidFill>
                <a:latin typeface="Arial" charset="0"/>
                <a:ea typeface="ＭＳ Ｐゴシック" charset="-128"/>
              </a:rPr>
              <a:t>(DRAM)</a:t>
            </a:r>
          </a:p>
        </p:txBody>
      </p:sp>
      <p:grpSp>
        <p:nvGrpSpPr>
          <p:cNvPr id="45" name="Group 67"/>
          <p:cNvGrpSpPr>
            <a:grpSpLocks/>
          </p:cNvGrpSpPr>
          <p:nvPr/>
        </p:nvGrpSpPr>
        <p:grpSpPr bwMode="auto">
          <a:xfrm>
            <a:off x="2762691" y="5509317"/>
            <a:ext cx="1169988" cy="796925"/>
            <a:chOff x="703" y="1661"/>
            <a:chExt cx="737" cy="502"/>
          </a:xfrm>
        </p:grpSpPr>
        <p:grpSp>
          <p:nvGrpSpPr>
            <p:cNvPr id="46" name="Group 68"/>
            <p:cNvGrpSpPr>
              <a:grpSpLocks/>
            </p:cNvGrpSpPr>
            <p:nvPr/>
          </p:nvGrpSpPr>
          <p:grpSpPr bwMode="auto">
            <a:xfrm>
              <a:off x="823" y="1661"/>
              <a:ext cx="453" cy="136"/>
              <a:chOff x="567" y="1026"/>
              <a:chExt cx="453" cy="136"/>
            </a:xfrm>
          </p:grpSpPr>
          <p:sp>
            <p:nvSpPr>
              <p:cNvPr id="48" name="Rectangle 69"/>
              <p:cNvSpPr>
                <a:spLocks noChangeArrowheads="1"/>
              </p:cNvSpPr>
              <p:nvPr/>
            </p:nvSpPr>
            <p:spPr bwMode="auto">
              <a:xfrm>
                <a:off x="630" y="1026"/>
                <a:ext cx="181" cy="136"/>
              </a:xfrm>
              <a:prstGeom prst="rect">
                <a:avLst/>
              </a:prstGeom>
              <a:solidFill>
                <a:schemeClr val="accent1"/>
              </a:solidFill>
              <a:ln w="25400">
                <a:solidFill>
                  <a:schemeClr val="tx1"/>
                </a:solidFill>
                <a:miter lim="800000"/>
                <a:headEnd/>
                <a:tailEnd/>
              </a:ln>
            </p:spPr>
            <p:txBody>
              <a:bodyPr wrap="none" anchor="ct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endParaRPr lang="ja-JP" altLang="en-US"/>
              </a:p>
            </p:txBody>
          </p:sp>
          <p:sp>
            <p:nvSpPr>
              <p:cNvPr id="49" name="Rectangle 70"/>
              <p:cNvSpPr>
                <a:spLocks noChangeArrowheads="1"/>
              </p:cNvSpPr>
              <p:nvPr/>
            </p:nvSpPr>
            <p:spPr bwMode="auto">
              <a:xfrm>
                <a:off x="839" y="1026"/>
                <a:ext cx="45" cy="136"/>
              </a:xfrm>
              <a:prstGeom prst="rect">
                <a:avLst/>
              </a:prstGeom>
              <a:solidFill>
                <a:schemeClr val="accent1"/>
              </a:solidFill>
              <a:ln w="25400">
                <a:solidFill>
                  <a:schemeClr val="tx1"/>
                </a:solidFill>
                <a:miter lim="800000"/>
                <a:headEnd/>
                <a:tailEnd/>
              </a:ln>
            </p:spPr>
            <p:txBody>
              <a:bodyPr wrap="none" anchor="ct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endParaRPr lang="ja-JP" altLang="en-US"/>
              </a:p>
            </p:txBody>
          </p:sp>
          <p:sp>
            <p:nvSpPr>
              <p:cNvPr id="50" name="Rectangle 71"/>
              <p:cNvSpPr>
                <a:spLocks noChangeArrowheads="1"/>
              </p:cNvSpPr>
              <p:nvPr/>
            </p:nvSpPr>
            <p:spPr bwMode="auto">
              <a:xfrm>
                <a:off x="929" y="1026"/>
                <a:ext cx="91" cy="136"/>
              </a:xfrm>
              <a:prstGeom prst="rect">
                <a:avLst/>
              </a:prstGeom>
              <a:solidFill>
                <a:schemeClr val="accent1"/>
              </a:solidFill>
              <a:ln w="25400">
                <a:solidFill>
                  <a:schemeClr val="tx1"/>
                </a:solidFill>
                <a:miter lim="800000"/>
                <a:headEnd/>
                <a:tailEnd/>
              </a:ln>
            </p:spPr>
            <p:txBody>
              <a:bodyPr wrap="none" anchor="ct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endParaRPr lang="ja-JP" altLang="en-US"/>
              </a:p>
            </p:txBody>
          </p:sp>
          <p:sp>
            <p:nvSpPr>
              <p:cNvPr id="51" name="Rectangle 72"/>
              <p:cNvSpPr>
                <a:spLocks noChangeArrowheads="1"/>
              </p:cNvSpPr>
              <p:nvPr/>
            </p:nvSpPr>
            <p:spPr bwMode="auto">
              <a:xfrm>
                <a:off x="567" y="1026"/>
                <a:ext cx="45" cy="136"/>
              </a:xfrm>
              <a:prstGeom prst="rect">
                <a:avLst/>
              </a:prstGeom>
              <a:solidFill>
                <a:schemeClr val="accent1"/>
              </a:solidFill>
              <a:ln w="25400">
                <a:solidFill>
                  <a:schemeClr val="tx1"/>
                </a:solidFill>
                <a:miter lim="800000"/>
                <a:headEnd/>
                <a:tailEnd/>
              </a:ln>
            </p:spPr>
            <p:txBody>
              <a:bodyPr wrap="none" anchor="ct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endParaRPr lang="ja-JP" altLang="en-US"/>
              </a:p>
            </p:txBody>
          </p:sp>
        </p:grpSp>
        <p:sp>
          <p:nvSpPr>
            <p:cNvPr id="47" name="Rectangle 73"/>
            <p:cNvSpPr>
              <a:spLocks noChangeArrowheads="1"/>
            </p:cNvSpPr>
            <p:nvPr/>
          </p:nvSpPr>
          <p:spPr bwMode="auto">
            <a:xfrm>
              <a:off x="703" y="1797"/>
              <a:ext cx="73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r>
                <a:rPr lang="ja-JP" altLang="en-US" sz="1600" b="1"/>
                <a:t>立ち下げ前</a:t>
              </a:r>
            </a:p>
            <a:p>
              <a:pPr eaLnBrk="1" hangingPunct="1"/>
              <a:r>
                <a:rPr lang="ja-JP" altLang="en-US" sz="1600" b="1"/>
                <a:t>のデータ</a:t>
              </a:r>
            </a:p>
          </p:txBody>
        </p:sp>
      </p:grpSp>
      <p:sp>
        <p:nvSpPr>
          <p:cNvPr id="52" name="Line 75"/>
          <p:cNvSpPr>
            <a:spLocks noChangeShapeType="1"/>
          </p:cNvSpPr>
          <p:nvPr/>
        </p:nvSpPr>
        <p:spPr bwMode="auto">
          <a:xfrm>
            <a:off x="5872604" y="1853304"/>
            <a:ext cx="0" cy="360363"/>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53" name="Text Box 10"/>
          <p:cNvSpPr txBox="1">
            <a:spLocks noChangeArrowheads="1"/>
          </p:cNvSpPr>
          <p:nvPr/>
        </p:nvSpPr>
        <p:spPr bwMode="auto">
          <a:xfrm>
            <a:off x="130631" y="4840067"/>
            <a:ext cx="2660411"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Times New Roman" pitchFamily="18" charset="0"/>
                <a:ea typeface="Arial Unicode MS" pitchFamily="50" charset="-128"/>
                <a:cs typeface="Arial Unicode MS" pitchFamily="50" charset="-128"/>
              </a:defRPr>
            </a:lvl1pPr>
            <a:lvl2pPr marL="742950" indent="-285750" eaLnBrk="0" hangingPunct="0">
              <a:defRPr kumimoji="1" sz="2200">
                <a:solidFill>
                  <a:schemeClr val="tx1"/>
                </a:solidFill>
                <a:latin typeface="Times New Roman" pitchFamily="18" charset="0"/>
                <a:ea typeface="Arial Unicode MS" pitchFamily="50" charset="-128"/>
                <a:cs typeface="Arial Unicode MS" pitchFamily="50" charset="-128"/>
              </a:defRPr>
            </a:lvl2pPr>
            <a:lvl3pPr marL="1143000" indent="-228600" eaLnBrk="0" hangingPunct="0">
              <a:defRPr kumimoji="1" sz="2200">
                <a:solidFill>
                  <a:schemeClr val="tx1"/>
                </a:solidFill>
                <a:latin typeface="Times New Roman" pitchFamily="18" charset="0"/>
                <a:ea typeface="Arial Unicode MS" pitchFamily="50" charset="-128"/>
                <a:cs typeface="Arial Unicode MS" pitchFamily="50" charset="-128"/>
              </a:defRPr>
            </a:lvl3pPr>
            <a:lvl4pPr marL="1600200" indent="-228600" eaLnBrk="0" hangingPunct="0">
              <a:defRPr kumimoji="1" sz="2200">
                <a:solidFill>
                  <a:schemeClr val="tx1"/>
                </a:solidFill>
                <a:latin typeface="Times New Roman" pitchFamily="18" charset="0"/>
                <a:ea typeface="Arial Unicode MS" pitchFamily="50" charset="-128"/>
                <a:cs typeface="Arial Unicode MS" pitchFamily="50" charset="-128"/>
              </a:defRPr>
            </a:lvl4pPr>
            <a:lvl5pPr marL="2057400" indent="-228600" eaLnBrk="0" hangingPunct="0">
              <a:defRPr kumimoji="1" sz="2200">
                <a:solidFill>
                  <a:schemeClr val="tx1"/>
                </a:solidFill>
                <a:latin typeface="Times New Roman" pitchFamily="18"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200">
                <a:solidFill>
                  <a:schemeClr val="tx1"/>
                </a:solidFill>
                <a:latin typeface="Times New Roman" pitchFamily="18" charset="0"/>
                <a:ea typeface="Arial Unicode MS" pitchFamily="50" charset="-128"/>
                <a:cs typeface="Arial Unicode MS" pitchFamily="50" charset="-128"/>
              </a:defRPr>
            </a:lvl9pPr>
          </a:lstStyle>
          <a:p>
            <a:pPr eaLnBrk="1" hangingPunct="1"/>
            <a:r>
              <a:rPr lang="en-US" altLang="ja-JP" sz="2000" dirty="0">
                <a:latin typeface="Arial" charset="0"/>
                <a:ea typeface="ＭＳ Ｐゴシック" charset="-128"/>
              </a:rPr>
              <a:t>CPU</a:t>
            </a:r>
            <a:r>
              <a:rPr lang="ja-JP" altLang="en-US" sz="2000" dirty="0">
                <a:latin typeface="Arial" charset="0"/>
                <a:ea typeface="ＭＳ Ｐゴシック" charset="-128"/>
              </a:rPr>
              <a:t>の速度の向上ほどには</a:t>
            </a:r>
            <a:r>
              <a:rPr lang="en-US" altLang="ja-JP" sz="2000" dirty="0">
                <a:latin typeface="Arial" charset="0"/>
                <a:ea typeface="ＭＳ Ｐゴシック" charset="-128"/>
              </a:rPr>
              <a:t>PC</a:t>
            </a:r>
            <a:r>
              <a:rPr lang="ja-JP" altLang="en-US" sz="2000" dirty="0">
                <a:latin typeface="Arial" charset="0"/>
                <a:ea typeface="ＭＳ Ｐゴシック" charset="-128"/>
              </a:rPr>
              <a:t>の立ち上がり時間は短くなっていない。</a:t>
            </a:r>
          </a:p>
        </p:txBody>
      </p:sp>
      <p:pic>
        <p:nvPicPr>
          <p:cNvPr id="54" name="Picture 52" descr="DSCN069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0254" y="5642667"/>
            <a:ext cx="865187" cy="6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7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repeatCount="indefinite" accel="50000" decel="50000" fill="hold" nodeType="afterEffect">
                                  <p:stCondLst>
                                    <p:cond delay="0"/>
                                  </p:stCondLst>
                                  <p:endCondLst>
                                    <p:cond evt="onNext" delay="0">
                                      <p:tgtEl>
                                        <p:sldTgt/>
                                      </p:tgtEl>
                                    </p:cond>
                                  </p:endCondLst>
                                  <p:childTnLst>
                                    <p:animMotion origin="layout" path="M 0.03073 -0.06358 C 0.02604 -0.16486 0.02153 -0.2659 0.02917 -0.31514 C 0.03681 -0.36439 0.06892 -0.34451 0.07691 -0.35954 C 0.0849 -0.37457 0.04861 -0.39769 0.07691 -0.40601 C 0.10521 -0.41434 0.21441 -0.40462 0.2467 -0.41017 C 0.27899 -0.41572 0.26701 -0.42566 0.27049 -0.43977 C 0.27396 -0.45387 0.27552 -0.48393 0.26736 -0.4948 C 0.2592 -0.50566 0.24097 -0.50358 0.22135 -0.5052 C 0.20174 -0.50682 0.1757 -0.50613 0.14983 -0.5052 " pathEditMode="relative" ptsTypes="aaaaaaaaA">
                                      <p:cBhvr>
                                        <p:cTn id="11" dur="3000" fill="hold"/>
                                        <p:tgtEl>
                                          <p:spTgt spid="45"/>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8</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パソコンの仕組み</a:t>
            </a:r>
            <a:endParaRPr lang="en-US" altLang="ja-JP" sz="3600" dirty="0">
              <a:solidFill>
                <a:schemeClr val="bg1"/>
              </a:solidFill>
            </a:endParaRPr>
          </a:p>
        </p:txBody>
      </p:sp>
      <p:sp>
        <p:nvSpPr>
          <p:cNvPr id="55" name="正方形/長方形 54"/>
          <p:cNvSpPr/>
          <p:nvPr/>
        </p:nvSpPr>
        <p:spPr>
          <a:xfrm>
            <a:off x="0" y="1110028"/>
            <a:ext cx="9144000" cy="5262979"/>
          </a:xfrm>
          <a:prstGeom prst="rect">
            <a:avLst/>
          </a:prstGeom>
        </p:spPr>
        <p:txBody>
          <a:bodyPr wrap="square">
            <a:spAutoFit/>
          </a:bodyPr>
          <a:lstStyle/>
          <a:p>
            <a:r>
              <a:rPr lang="ja-JP" altLang="en-US" sz="2800" dirty="0" smtClean="0"/>
              <a:t>メモリ＝作業スペース</a:t>
            </a:r>
            <a:endParaRPr lang="en-US" altLang="ja-JP" sz="2800" dirty="0" smtClean="0"/>
          </a:p>
          <a:p>
            <a:r>
              <a:rPr lang="ja-JP" altLang="en-US" sz="2800" dirty="0" smtClean="0"/>
              <a:t>メモリが大容量⇒一度に多くの作業ができる。</a:t>
            </a:r>
            <a:endParaRPr lang="en-US" altLang="ja-JP" sz="2800" dirty="0" smtClean="0"/>
          </a:p>
          <a:p>
            <a:r>
              <a:rPr lang="ja-JP" altLang="en-US" sz="2800" dirty="0"/>
              <a:t>シャットダウン</a:t>
            </a:r>
            <a:r>
              <a:rPr lang="ja-JP" altLang="en-US" sz="2800" dirty="0" smtClean="0"/>
              <a:t>時に情報は失われる。</a:t>
            </a:r>
            <a:endParaRPr lang="en-US" altLang="ja-JP" sz="2800" dirty="0" smtClean="0"/>
          </a:p>
          <a:p>
            <a:endParaRPr lang="en-US" altLang="ja-JP" sz="2800" dirty="0"/>
          </a:p>
          <a:p>
            <a:r>
              <a:rPr lang="en-US" altLang="ja-JP" sz="2800" dirty="0" smtClean="0"/>
              <a:t>CPU</a:t>
            </a:r>
            <a:r>
              <a:rPr lang="ja-JP" altLang="en-US" sz="2800" dirty="0" smtClean="0"/>
              <a:t>＝頭脳、計算能力</a:t>
            </a:r>
            <a:endParaRPr lang="en-US" altLang="ja-JP" sz="2800" dirty="0" smtClean="0"/>
          </a:p>
          <a:p>
            <a:r>
              <a:rPr lang="en-US" altLang="ja-JP" sz="2800" dirty="0" smtClean="0"/>
              <a:t>CPU</a:t>
            </a:r>
            <a:r>
              <a:rPr lang="ja-JP" altLang="en-US" sz="2800" dirty="0" smtClean="0"/>
              <a:t>の速度が速い⇒短時間に多くの仕事ができる。</a:t>
            </a:r>
            <a:endParaRPr lang="en-US" altLang="ja-JP" sz="2800" dirty="0" smtClean="0"/>
          </a:p>
          <a:p>
            <a:endParaRPr lang="en-US" altLang="ja-JP" sz="2800" dirty="0"/>
          </a:p>
          <a:p>
            <a:r>
              <a:rPr lang="ja-JP" altLang="en-US" sz="2800" dirty="0" smtClean="0"/>
              <a:t>ハードディスク＝記憶</a:t>
            </a:r>
            <a:endParaRPr lang="en-US" altLang="ja-JP" sz="2800" dirty="0" smtClean="0"/>
          </a:p>
          <a:p>
            <a:r>
              <a:rPr lang="ja-JP" altLang="en-US" sz="2800" dirty="0" smtClean="0"/>
              <a:t>ハードディスクの容量が大きい⇒より多くの情報を蓄えることができる。</a:t>
            </a:r>
            <a:endParaRPr lang="en-US" altLang="ja-JP" sz="2800" dirty="0" smtClean="0"/>
          </a:p>
          <a:p>
            <a:endParaRPr lang="en-US" altLang="ja-JP" sz="2800" dirty="0"/>
          </a:p>
          <a:p>
            <a:r>
              <a:rPr lang="ja-JP" altLang="en-US" sz="2800" dirty="0" smtClean="0"/>
              <a:t>クラウドコンピューティング＝通信技術を</a:t>
            </a:r>
            <a:r>
              <a:rPr lang="ja-JP" altLang="en-US" sz="2800" dirty="0"/>
              <a:t>組み合わせる</a:t>
            </a:r>
            <a:r>
              <a:rPr lang="ja-JP" altLang="en-US" sz="2800" dirty="0" smtClean="0"/>
              <a:t>。</a:t>
            </a:r>
            <a:endParaRPr lang="ja-JP" altLang="en-US" sz="2800" dirty="0"/>
          </a:p>
        </p:txBody>
      </p:sp>
      <p:pic>
        <p:nvPicPr>
          <p:cNvPr id="5" name="Picture 40" descr="05202011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872" y="646222"/>
            <a:ext cx="1482128" cy="111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18" name="Picture 2" descr="C:\Users\X230-shimizu\AppData\Local\Microsoft\Windows\Temporary Internet Files\Content.IE5\T6G536MO\intel-core-i7-2700k-cpu_17186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7349" y="1627420"/>
            <a:ext cx="1331173" cy="11448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7" descr="HD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5308" y="3084401"/>
            <a:ext cx="1003214" cy="88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820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77FE2CFF-AABC-4D73-BC21-79850FDDCEB3}" type="slidenum">
              <a:rPr lang="en-US" altLang="ja-JP"/>
              <a:pPr>
                <a:defRPr/>
              </a:pPr>
              <a:t>9</a:t>
            </a:fld>
            <a:endParaRPr lang="en-US" altLang="ja-JP"/>
          </a:p>
        </p:txBody>
      </p:sp>
      <p:sp>
        <p:nvSpPr>
          <p:cNvPr id="22530" name="Text Box 5"/>
          <p:cNvSpPr txBox="1">
            <a:spLocks noChangeArrowheads="1"/>
          </p:cNvSpPr>
          <p:nvPr/>
        </p:nvSpPr>
        <p:spPr bwMode="auto">
          <a:xfrm>
            <a:off x="0" y="-109"/>
            <a:ext cx="9144000" cy="64633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a:defRPr/>
            </a:pPr>
            <a:r>
              <a:rPr lang="ja-JP" altLang="en-US" sz="3600" dirty="0" smtClean="0">
                <a:solidFill>
                  <a:schemeClr val="bg1"/>
                </a:solidFill>
              </a:rPr>
              <a:t>クラウド</a:t>
            </a:r>
            <a:r>
              <a:rPr lang="ja-JP" altLang="en-US" sz="3600" dirty="0">
                <a:solidFill>
                  <a:schemeClr val="bg1"/>
                </a:solidFill>
              </a:rPr>
              <a:t>コンピューティング</a:t>
            </a:r>
            <a:endParaRPr lang="en-US" altLang="ja-JP" sz="3600" dirty="0">
              <a:solidFill>
                <a:schemeClr val="bg1"/>
              </a:solidFill>
            </a:endParaRPr>
          </a:p>
        </p:txBody>
      </p:sp>
      <p:sp>
        <p:nvSpPr>
          <p:cNvPr id="55" name="正方形/長方形 54"/>
          <p:cNvSpPr/>
          <p:nvPr/>
        </p:nvSpPr>
        <p:spPr>
          <a:xfrm>
            <a:off x="94076" y="688932"/>
            <a:ext cx="8991868" cy="4093428"/>
          </a:xfrm>
          <a:prstGeom prst="rect">
            <a:avLst/>
          </a:prstGeom>
        </p:spPr>
        <p:txBody>
          <a:bodyPr wrap="square">
            <a:spAutoFit/>
          </a:bodyPr>
          <a:lstStyle/>
          <a:p>
            <a:r>
              <a:rPr lang="ja-JP" altLang="en-US" sz="2400" dirty="0" smtClean="0"/>
              <a:t>ハードディスクを遠方のデータセンターに置き、インターネット経由で情報にアクセスする。</a:t>
            </a:r>
            <a:endParaRPr lang="en-US" altLang="ja-JP" sz="2400" dirty="0" smtClean="0"/>
          </a:p>
          <a:p>
            <a:r>
              <a:rPr lang="en-US" altLang="ja-JP" sz="2000" dirty="0" err="1" smtClean="0"/>
              <a:t>tuat</a:t>
            </a:r>
            <a:r>
              <a:rPr lang="en-US" altLang="ja-JP" sz="2000" dirty="0" smtClean="0"/>
              <a:t> web mail, Gmail, </a:t>
            </a:r>
            <a:r>
              <a:rPr lang="en-US" altLang="ja-JP" sz="2000" dirty="0" err="1" smtClean="0"/>
              <a:t>Youtube</a:t>
            </a:r>
            <a:endParaRPr lang="en-US" altLang="ja-JP" sz="2000" dirty="0" smtClean="0"/>
          </a:p>
          <a:p>
            <a:endParaRPr lang="en-US" altLang="ja-JP" sz="2400" dirty="0" smtClean="0"/>
          </a:p>
          <a:p>
            <a:r>
              <a:rPr lang="ja-JP" altLang="en-US" sz="2400" dirty="0" smtClean="0"/>
              <a:t>・ブログ、ツイッター</a:t>
            </a:r>
            <a:endParaRPr lang="en-US" altLang="ja-JP" sz="2400" dirty="0" smtClean="0"/>
          </a:p>
          <a:p>
            <a:r>
              <a:rPr lang="ja-JP" altLang="en-US" sz="2400" dirty="0" smtClean="0"/>
              <a:t>どこにあるかはわからない。＝雲の中（</a:t>
            </a:r>
            <a:r>
              <a:rPr lang="en-US" altLang="ja-JP" sz="2400" dirty="0" smtClean="0"/>
              <a:t>Cloud Computing</a:t>
            </a:r>
            <a:r>
              <a:rPr lang="ja-JP" altLang="en-US" sz="2400" dirty="0" smtClean="0"/>
              <a:t>）</a:t>
            </a:r>
            <a:endParaRPr lang="en-US" altLang="ja-JP" sz="2400" dirty="0" smtClean="0"/>
          </a:p>
          <a:p>
            <a:r>
              <a:rPr lang="ja-JP" altLang="en-US" sz="2400" dirty="0" smtClean="0"/>
              <a:t>一種のログ</a:t>
            </a:r>
            <a:r>
              <a:rPr lang="en-US" altLang="ja-JP" sz="2400" dirty="0" smtClean="0"/>
              <a:t>(</a:t>
            </a:r>
            <a:r>
              <a:rPr lang="ja-JP" altLang="en-US" sz="2400" dirty="0" smtClean="0"/>
              <a:t>記録</a:t>
            </a:r>
            <a:r>
              <a:rPr lang="en-US" altLang="ja-JP" sz="2400" dirty="0" smtClean="0"/>
              <a:t>)</a:t>
            </a:r>
            <a:r>
              <a:rPr lang="ja-JP" altLang="en-US" sz="2400" dirty="0" err="1" smtClean="0"/>
              <a:t>。</a:t>
            </a:r>
            <a:r>
              <a:rPr lang="ja-JP" altLang="en-US" sz="2400" dirty="0" smtClean="0"/>
              <a:t>消したくても消せない</a:t>
            </a:r>
            <a:r>
              <a:rPr lang="en-US" altLang="ja-JP" sz="2400" dirty="0" smtClean="0"/>
              <a:t>!! (</a:t>
            </a:r>
            <a:r>
              <a:rPr lang="ja-JP" altLang="en-US" sz="2400" dirty="0" smtClean="0"/>
              <a:t>不揮発性</a:t>
            </a:r>
            <a:r>
              <a:rPr lang="en-US" altLang="ja-JP" sz="2400" dirty="0" smtClean="0"/>
              <a:t>)</a:t>
            </a:r>
          </a:p>
          <a:p>
            <a:r>
              <a:rPr lang="ja-JP" altLang="en-US" sz="2400" dirty="0" smtClean="0"/>
              <a:t>つぶやく</a:t>
            </a:r>
            <a:r>
              <a:rPr lang="en-US" altLang="ja-JP" sz="2400" dirty="0" smtClean="0"/>
              <a:t>!!</a:t>
            </a:r>
            <a:r>
              <a:rPr lang="ja-JP" altLang="en-US" sz="2400" dirty="0" smtClean="0"/>
              <a:t>＝どこで何をしているのかがわかる。講義中に講義内容をつぶやく</a:t>
            </a:r>
            <a:r>
              <a:rPr lang="en-US" altLang="ja-JP" sz="2400" dirty="0" smtClean="0"/>
              <a:t>=</a:t>
            </a:r>
            <a:r>
              <a:rPr lang="ja-JP" altLang="en-US" sz="2400" dirty="0" smtClean="0"/>
              <a:t>今、家が留守であることと同義。将来の配偶者、子や孫がつぶやきや生活パターンを検索することも</a:t>
            </a:r>
            <a:r>
              <a:rPr lang="ja-JP" altLang="en-US" sz="2400" dirty="0"/>
              <a:t>原理的には</a:t>
            </a:r>
            <a:r>
              <a:rPr lang="ja-JP" altLang="en-US" sz="2400" dirty="0" smtClean="0"/>
              <a:t>可能</a:t>
            </a:r>
            <a:r>
              <a:rPr lang="en-US" altLang="ja-JP" sz="2400" dirty="0" smtClean="0"/>
              <a:t>!!</a:t>
            </a:r>
            <a:r>
              <a:rPr lang="ja-JP" altLang="en-US" sz="2400" dirty="0" smtClean="0"/>
              <a:t>　な怖いシステム。</a:t>
            </a:r>
            <a:endParaRPr lang="en-US" altLang="ja-JP" sz="2400" dirty="0"/>
          </a:p>
        </p:txBody>
      </p:sp>
      <p:sp>
        <p:nvSpPr>
          <p:cNvPr id="2" name="Cloud"/>
          <p:cNvSpPr>
            <a:spLocks noChangeAspect="1" noEditPoints="1" noChangeArrowheads="1"/>
          </p:cNvSpPr>
          <p:nvPr/>
        </p:nvSpPr>
        <p:spPr bwMode="auto">
          <a:xfrm>
            <a:off x="2315029" y="4581764"/>
            <a:ext cx="2086315" cy="13981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47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6" name="Cloud"/>
          <p:cNvSpPr>
            <a:spLocks noChangeAspect="1" noEditPoints="1" noChangeArrowheads="1"/>
          </p:cNvSpPr>
          <p:nvPr/>
        </p:nvSpPr>
        <p:spPr bwMode="auto">
          <a:xfrm>
            <a:off x="3604908" y="4581763"/>
            <a:ext cx="2086315" cy="13981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47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7" name="Cloud"/>
          <p:cNvSpPr>
            <a:spLocks noChangeAspect="1" noEditPoints="1" noChangeArrowheads="1"/>
          </p:cNvSpPr>
          <p:nvPr/>
        </p:nvSpPr>
        <p:spPr bwMode="auto">
          <a:xfrm>
            <a:off x="5065486" y="4581764"/>
            <a:ext cx="2086315" cy="13981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47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3" name="円/楕円 2"/>
          <p:cNvSpPr/>
          <p:nvPr/>
        </p:nvSpPr>
        <p:spPr>
          <a:xfrm>
            <a:off x="3018970" y="5164712"/>
            <a:ext cx="3319221" cy="6688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 和接合 4"/>
          <p:cNvSpPr/>
          <p:nvPr/>
        </p:nvSpPr>
        <p:spPr>
          <a:xfrm>
            <a:off x="3488796" y="5063680"/>
            <a:ext cx="306324" cy="306324"/>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 和接合 14"/>
          <p:cNvSpPr/>
          <p:nvPr/>
        </p:nvSpPr>
        <p:spPr>
          <a:xfrm>
            <a:off x="4512036" y="5012884"/>
            <a:ext cx="306324" cy="306324"/>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 和接合 15"/>
          <p:cNvSpPr/>
          <p:nvPr/>
        </p:nvSpPr>
        <p:spPr>
          <a:xfrm>
            <a:off x="5731212" y="5099968"/>
            <a:ext cx="306324" cy="306324"/>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H="1" flipV="1">
            <a:off x="3401728" y="4891885"/>
            <a:ext cx="130610" cy="1943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5977966" y="4913659"/>
            <a:ext cx="130610" cy="1943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フローチャート : 和接合 19"/>
          <p:cNvSpPr/>
          <p:nvPr/>
        </p:nvSpPr>
        <p:spPr>
          <a:xfrm>
            <a:off x="3641196" y="5593444"/>
            <a:ext cx="306324" cy="306324"/>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 和接合 20"/>
          <p:cNvSpPr/>
          <p:nvPr/>
        </p:nvSpPr>
        <p:spPr>
          <a:xfrm>
            <a:off x="5107110" y="5636986"/>
            <a:ext cx="306324" cy="306324"/>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0885" name="Picture 5" descr="C:\Users\X230-shimizu\AppData\Local\Microsoft\Windows\Temporary Internet Files\Content.IE5\51JP5K0L\micrososft_chicago_data_center_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846" y="1105419"/>
            <a:ext cx="1982358" cy="14170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X230-shimizu\AppData\Local\Microsoft\Windows\Temporary Internet Files\Content.IE5\51JP5K0L\micrososft_chicago_data_center_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773" y="4688651"/>
            <a:ext cx="629555" cy="4500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X230-shimizu\AppData\Local\Microsoft\Windows\Temporary Internet Files\Content.IE5\51JP5K0L\micrososft_chicago_data_center_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2173" y="4757487"/>
            <a:ext cx="629555" cy="4500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X230-shimizu\AppData\Local\Microsoft\Windows\Temporary Internet Files\Content.IE5\51JP5K0L\micrososft_chicago_data_center_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3287" y="4464253"/>
            <a:ext cx="629555" cy="450015"/>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線コネクタ 25"/>
          <p:cNvCxnSpPr/>
          <p:nvPr/>
        </p:nvCxnSpPr>
        <p:spPr>
          <a:xfrm flipV="1">
            <a:off x="4678966" y="4804807"/>
            <a:ext cx="130610" cy="1943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195844" y="4595886"/>
            <a:ext cx="1576329" cy="369332"/>
          </a:xfrm>
          <a:prstGeom prst="rect">
            <a:avLst/>
          </a:prstGeom>
        </p:spPr>
        <p:txBody>
          <a:bodyPr wrap="none">
            <a:spAutoFit/>
          </a:bodyPr>
          <a:lstStyle/>
          <a:p>
            <a:r>
              <a:rPr lang="en-US" altLang="ja-JP" dirty="0" err="1"/>
              <a:t>tuat</a:t>
            </a:r>
            <a:r>
              <a:rPr lang="en-US" altLang="ja-JP" dirty="0"/>
              <a:t> web mail</a:t>
            </a:r>
            <a:endParaRPr lang="ja-JP" altLang="en-US" dirty="0"/>
          </a:p>
        </p:txBody>
      </p:sp>
      <p:sp>
        <p:nvSpPr>
          <p:cNvPr id="13" name="正方形/長方形 12"/>
          <p:cNvSpPr/>
          <p:nvPr/>
        </p:nvSpPr>
        <p:spPr>
          <a:xfrm>
            <a:off x="3617522" y="4319928"/>
            <a:ext cx="760401" cy="369332"/>
          </a:xfrm>
          <a:prstGeom prst="rect">
            <a:avLst/>
          </a:prstGeom>
        </p:spPr>
        <p:txBody>
          <a:bodyPr wrap="none">
            <a:spAutoFit/>
          </a:bodyPr>
          <a:lstStyle/>
          <a:p>
            <a:r>
              <a:rPr lang="en-US" altLang="ja-JP" dirty="0"/>
              <a:t>Gmail</a:t>
            </a:r>
          </a:p>
        </p:txBody>
      </p:sp>
      <p:sp>
        <p:nvSpPr>
          <p:cNvPr id="17" name="正方形/長方形 16"/>
          <p:cNvSpPr/>
          <p:nvPr/>
        </p:nvSpPr>
        <p:spPr>
          <a:xfrm>
            <a:off x="6736328" y="4657675"/>
            <a:ext cx="1012393" cy="369332"/>
          </a:xfrm>
          <a:prstGeom prst="rect">
            <a:avLst/>
          </a:prstGeom>
        </p:spPr>
        <p:txBody>
          <a:bodyPr wrap="none">
            <a:spAutoFit/>
          </a:bodyPr>
          <a:lstStyle/>
          <a:p>
            <a:r>
              <a:rPr lang="en-US" altLang="ja-JP" dirty="0" err="1"/>
              <a:t>Youtube</a:t>
            </a:r>
            <a:endParaRPr lang="en-US" altLang="ja-JP" dirty="0"/>
          </a:p>
        </p:txBody>
      </p:sp>
      <p:pic>
        <p:nvPicPr>
          <p:cNvPr id="250886" name="Picture 6" descr="C:\Program Files (x86)\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8996" y="5790148"/>
            <a:ext cx="809196" cy="826088"/>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線コネクタ 30"/>
          <p:cNvCxnSpPr/>
          <p:nvPr/>
        </p:nvCxnSpPr>
        <p:spPr>
          <a:xfrm flipH="1" flipV="1">
            <a:off x="5397406" y="5871583"/>
            <a:ext cx="130610" cy="1943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0887" name="Picture 7" descr="C:\Users\X230-shimizu\AppData\Local\Microsoft\Windows\Temporary Internet Files\Content.IE5\8D8909G4\GIG_956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7700" y="5979884"/>
            <a:ext cx="654657" cy="436438"/>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直線コネクタ 34"/>
          <p:cNvCxnSpPr/>
          <p:nvPr/>
        </p:nvCxnSpPr>
        <p:spPr>
          <a:xfrm flipV="1">
            <a:off x="3546874" y="5849815"/>
            <a:ext cx="130610" cy="1943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0890" name="Picture 10" descr="C:\Users\X230-shimizu\AppData\Local\Microsoft\Windows\Temporary Internet Files\Content.IE5\8D8909G4\078375-blue-chrome-rain-icon-business-satellite-dish-sc43[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2357" y="5946980"/>
            <a:ext cx="586013" cy="586013"/>
          </a:xfrm>
          <a:prstGeom prst="rect">
            <a:avLst/>
          </a:prstGeom>
          <a:noFill/>
          <a:extLst>
            <a:ext uri="{909E8E84-426E-40DD-AFC4-6F175D3DCCD1}">
              <a14:hiddenFill xmlns:a14="http://schemas.microsoft.com/office/drawing/2010/main">
                <a:solidFill>
                  <a:srgbClr val="FFFFFF"/>
                </a:solidFill>
              </a14:hiddenFill>
            </a:ext>
          </a:extLst>
        </p:spPr>
      </p:pic>
      <p:sp>
        <p:nvSpPr>
          <p:cNvPr id="18" name="フリーフォーム 17"/>
          <p:cNvSpPr/>
          <p:nvPr/>
        </p:nvSpPr>
        <p:spPr>
          <a:xfrm>
            <a:off x="2554514" y="6154003"/>
            <a:ext cx="595085" cy="174212"/>
          </a:xfrm>
          <a:custGeom>
            <a:avLst/>
            <a:gdLst>
              <a:gd name="connsiteX0" fmla="*/ 0 w 595085"/>
              <a:gd name="connsiteY0" fmla="*/ 159710 h 348424"/>
              <a:gd name="connsiteX1" fmla="*/ 101600 w 595085"/>
              <a:gd name="connsiteY1" fmla="*/ 52 h 348424"/>
              <a:gd name="connsiteX2" fmla="*/ 174171 w 595085"/>
              <a:gd name="connsiteY2" fmla="*/ 174224 h 348424"/>
              <a:gd name="connsiteX3" fmla="*/ 246743 w 595085"/>
              <a:gd name="connsiteY3" fmla="*/ 319367 h 348424"/>
              <a:gd name="connsiteX4" fmla="*/ 304800 w 595085"/>
              <a:gd name="connsiteY4" fmla="*/ 174224 h 348424"/>
              <a:gd name="connsiteX5" fmla="*/ 333828 w 595085"/>
              <a:gd name="connsiteY5" fmla="*/ 58110 h 348424"/>
              <a:gd name="connsiteX6" fmla="*/ 362857 w 595085"/>
              <a:gd name="connsiteY6" fmla="*/ 29081 h 348424"/>
              <a:gd name="connsiteX7" fmla="*/ 435428 w 595085"/>
              <a:gd name="connsiteY7" fmla="*/ 188738 h 348424"/>
              <a:gd name="connsiteX8" fmla="*/ 508000 w 595085"/>
              <a:gd name="connsiteY8" fmla="*/ 348395 h 348424"/>
              <a:gd name="connsiteX9" fmla="*/ 580571 w 595085"/>
              <a:gd name="connsiteY9" fmla="*/ 203252 h 348424"/>
              <a:gd name="connsiteX10" fmla="*/ 595085 w 595085"/>
              <a:gd name="connsiteY10" fmla="*/ 174224 h 34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085" h="348424">
                <a:moveTo>
                  <a:pt x="0" y="159710"/>
                </a:moveTo>
                <a:cubicBezTo>
                  <a:pt x="36286" y="78671"/>
                  <a:pt x="72572" y="-2367"/>
                  <a:pt x="101600" y="52"/>
                </a:cubicBezTo>
                <a:cubicBezTo>
                  <a:pt x="130629" y="2471"/>
                  <a:pt x="149981" y="121005"/>
                  <a:pt x="174171" y="174224"/>
                </a:cubicBezTo>
                <a:cubicBezTo>
                  <a:pt x="198361" y="227443"/>
                  <a:pt x="224972" y="319367"/>
                  <a:pt x="246743" y="319367"/>
                </a:cubicBezTo>
                <a:cubicBezTo>
                  <a:pt x="268514" y="319367"/>
                  <a:pt x="290286" y="217767"/>
                  <a:pt x="304800" y="174224"/>
                </a:cubicBezTo>
                <a:cubicBezTo>
                  <a:pt x="319314" y="130681"/>
                  <a:pt x="324152" y="82300"/>
                  <a:pt x="333828" y="58110"/>
                </a:cubicBezTo>
                <a:cubicBezTo>
                  <a:pt x="343504" y="33920"/>
                  <a:pt x="345924" y="7310"/>
                  <a:pt x="362857" y="29081"/>
                </a:cubicBezTo>
                <a:cubicBezTo>
                  <a:pt x="379790" y="50852"/>
                  <a:pt x="435428" y="188738"/>
                  <a:pt x="435428" y="188738"/>
                </a:cubicBezTo>
                <a:cubicBezTo>
                  <a:pt x="459618" y="241957"/>
                  <a:pt x="483810" y="345976"/>
                  <a:pt x="508000" y="348395"/>
                </a:cubicBezTo>
                <a:cubicBezTo>
                  <a:pt x="532190" y="350814"/>
                  <a:pt x="580571" y="203252"/>
                  <a:pt x="580571" y="203252"/>
                </a:cubicBezTo>
                <a:lnTo>
                  <a:pt x="595085" y="1742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353518" y="1490764"/>
            <a:ext cx="2732426" cy="646331"/>
          </a:xfrm>
          <a:prstGeom prst="rect">
            <a:avLst/>
          </a:prstGeom>
        </p:spPr>
        <p:txBody>
          <a:bodyPr wrap="square">
            <a:spAutoFit/>
          </a:bodyPr>
          <a:lstStyle/>
          <a:p>
            <a:r>
              <a:rPr lang="ja-JP" altLang="en-US" dirty="0" smtClean="0"/>
              <a:t>データセンター</a:t>
            </a:r>
            <a:endParaRPr lang="en-US" altLang="ja-JP" dirty="0" smtClean="0"/>
          </a:p>
          <a:p>
            <a:r>
              <a:rPr lang="ja-JP" altLang="en-US" dirty="0" smtClean="0"/>
              <a:t>＝ハードディスクの集合体</a:t>
            </a:r>
            <a:endParaRPr lang="en-US" altLang="ja-JP" dirty="0"/>
          </a:p>
        </p:txBody>
      </p:sp>
    </p:spTree>
    <p:extLst>
      <p:ext uri="{BB962C8B-B14F-4D97-AF65-F5344CB8AC3E}">
        <p14:creationId xmlns:p14="http://schemas.microsoft.com/office/powerpoint/2010/main" val="2526160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21171</TotalTime>
  <Words>2137</Words>
  <Application>Microsoft Office PowerPoint</Application>
  <PresentationFormat>画面に合わせる (4:3)</PresentationFormat>
  <Paragraphs>440</Paragraphs>
  <Slides>33</Slides>
  <Notes>20</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33</vt:i4>
      </vt:variant>
    </vt:vector>
  </HeadingPairs>
  <TitlesOfParts>
    <vt:vector size="36" baseType="lpstr">
      <vt:lpstr>Blends</vt:lpstr>
      <vt:lpstr>Office テーマ</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広報2</dc:creator>
  <cp:lastModifiedBy>X230-shimizu</cp:lastModifiedBy>
  <cp:revision>2152</cp:revision>
  <cp:lastPrinted>2015-01-06T02:26:53Z</cp:lastPrinted>
  <dcterms:created xsi:type="dcterms:W3CDTF">2006-03-13T02:46:38Z</dcterms:created>
  <dcterms:modified xsi:type="dcterms:W3CDTF">2015-06-18T03:23:27Z</dcterms:modified>
</cp:coreProperties>
</file>