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307" r:id="rId3"/>
    <p:sldId id="308" r:id="rId4"/>
    <p:sldId id="310" r:id="rId5"/>
    <p:sldId id="309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01" r:id="rId23"/>
    <p:sldId id="327" r:id="rId24"/>
  </p:sldIdLst>
  <p:sldSz cx="9144000" cy="6858000" type="screen4x3"/>
  <p:notesSz cx="9144000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00C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5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F91C7-9708-49DB-AEF3-6A8B049FA314}" type="datetimeFigureOut">
              <a:rPr kumimoji="1" lang="ja-JP" altLang="en-US" smtClean="0"/>
              <a:pPr/>
              <a:t>2015/10/23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10BD8A-CC72-4148-B2CE-61372287771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034FA-4D12-45EE-AFD5-D15ED3BA64C8}" type="datetimeFigureOut">
              <a:rPr kumimoji="1" lang="ja-JP" altLang="en-US" smtClean="0"/>
              <a:pPr/>
              <a:t>2015/10/23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A0864-1392-4CC5-B380-7F25AFC8F6B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98525" y="1196975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2561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25614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B082642-BF2C-41CB-BEF8-A03E1B3FB52D}" type="datetime1">
              <a:rPr kumimoji="1" lang="ja-JP" altLang="en-US" smtClean="0"/>
              <a:pPr/>
              <a:t>2015/10/23</a:t>
            </a:fld>
            <a:endParaRPr kumimoji="1" lang="ja-JP" altLang="en-US"/>
          </a:p>
        </p:txBody>
      </p:sp>
      <p:sp>
        <p:nvSpPr>
          <p:cNvPr id="25615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25616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548159E-7038-401E-A054-01F70A08283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pic>
        <p:nvPicPr>
          <p:cNvPr id="25655" name="Picture 55"/>
          <p:cNvPicPr>
            <a:picLocks noChangeAspect="1" noChangeArrowheads="1"/>
          </p:cNvPicPr>
          <p:nvPr/>
        </p:nvPicPr>
        <p:blipFill>
          <a:blip r:embed="rId2" cstate="print"/>
          <a:srcRect l="1877" r="2347" b="4132"/>
          <a:stretch>
            <a:fillRect/>
          </a:stretch>
        </p:blipFill>
        <p:spPr bwMode="auto">
          <a:xfrm>
            <a:off x="971550" y="3141663"/>
            <a:ext cx="81724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56" name="Picture 56" descr="logo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41663"/>
            <a:ext cx="720725" cy="28257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51ECCA-226A-4BEC-B455-C854C0D712E6}" type="datetime1">
              <a:rPr kumimoji="1" lang="ja-JP" altLang="en-US" smtClean="0"/>
              <a:pPr/>
              <a:t>2015/10/23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8159E-7038-401E-A054-01F70A08283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4050" y="836613"/>
            <a:ext cx="1951038" cy="52959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50938" y="836613"/>
            <a:ext cx="5700712" cy="52959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C94D54-6677-4020-B2D5-33EF72829C20}" type="datetime1">
              <a:rPr kumimoji="1" lang="ja-JP" altLang="en-US" smtClean="0"/>
              <a:pPr/>
              <a:t>2015/10/23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8159E-7038-401E-A054-01F70A08283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2051AF-E3DD-406D-AE85-F823B7E2EE80}" type="datetime1">
              <a:rPr kumimoji="1" lang="ja-JP" altLang="en-US" smtClean="0"/>
              <a:pPr/>
              <a:t>2015/10/23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8159E-7038-401E-A054-01F70A08283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4E697B-C49F-49DD-9B65-02215383078E}" type="datetime1">
              <a:rPr kumimoji="1" lang="ja-JP" altLang="en-US" smtClean="0"/>
              <a:pPr/>
              <a:t>2015/10/23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8159E-7038-401E-A054-01F70A08283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E49502-1F30-4A5F-91AD-8D2C09DAD09D}" type="datetime1">
              <a:rPr kumimoji="1" lang="ja-JP" altLang="en-US" smtClean="0"/>
              <a:pPr/>
              <a:t>2015/10/23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8159E-7038-401E-A054-01F70A08283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D90ABB-F3EC-4DDA-A869-2A122BB4C5C2}" type="datetime1">
              <a:rPr kumimoji="1" lang="ja-JP" altLang="en-US" smtClean="0"/>
              <a:pPr/>
              <a:t>2015/10/23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8159E-7038-401E-A054-01F70A08283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F7858F-453A-41EA-BE50-CDCA10989990}" type="datetime1">
              <a:rPr kumimoji="1" lang="ja-JP" altLang="en-US" smtClean="0"/>
              <a:pPr/>
              <a:t>2015/10/23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8159E-7038-401E-A054-01F70A08283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82F44E-00D7-44C2-AACA-22785DF2D129}" type="datetime1">
              <a:rPr kumimoji="1" lang="ja-JP" altLang="en-US" smtClean="0"/>
              <a:pPr/>
              <a:t>2015/10/23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8159E-7038-401E-A054-01F70A08283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3E1D0E-6294-42FA-91D2-D2ABF73142CE}" type="datetime1">
              <a:rPr kumimoji="1" lang="ja-JP" altLang="en-US" smtClean="0"/>
              <a:pPr/>
              <a:t>2015/10/23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8159E-7038-401E-A054-01F70A08283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54EFE6-4A89-404D-858D-5DB08116F429}" type="datetime1">
              <a:rPr kumimoji="1" lang="ja-JP" altLang="en-US" smtClean="0"/>
              <a:pPr/>
              <a:t>2015/10/23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8159E-7038-401E-A054-01F70A08283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836613"/>
            <a:ext cx="779303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458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2458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fld id="{66E59D94-18CA-4C16-BF19-941115C223C4}" type="datetime1">
              <a:rPr kumimoji="1" lang="ja-JP" altLang="en-US" smtClean="0"/>
              <a:pPr/>
              <a:t>2015/10/23</a:t>
            </a:fld>
            <a:endParaRPr kumimoji="1" lang="ja-JP" altLang="en-US"/>
          </a:p>
        </p:txBody>
      </p:sp>
      <p:sp>
        <p:nvSpPr>
          <p:cNvPr id="2458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endParaRPr kumimoji="1" lang="ja-JP" altLang="en-US"/>
          </a:p>
        </p:txBody>
      </p:sp>
      <p:sp>
        <p:nvSpPr>
          <p:cNvPr id="2458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fld id="{1548159E-7038-401E-A054-01F70A08283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pic>
        <p:nvPicPr>
          <p:cNvPr id="24593" name="Picture 17" descr="logo-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720725" cy="282575"/>
          </a:xfrm>
          <a:prstGeom prst="rect">
            <a:avLst/>
          </a:prstGeom>
          <a:noFill/>
        </p:spPr>
      </p:pic>
      <p:pic>
        <p:nvPicPr>
          <p:cNvPr id="24607" name="Picture 31"/>
          <p:cNvPicPr>
            <a:picLocks noChangeAspect="1" noChangeArrowheads="1"/>
          </p:cNvPicPr>
          <p:nvPr/>
        </p:nvPicPr>
        <p:blipFill>
          <a:blip r:embed="rId14" cstate="print"/>
          <a:srcRect l="1877" r="2347" b="4132"/>
          <a:stretch>
            <a:fillRect/>
          </a:stretch>
        </p:blipFill>
        <p:spPr bwMode="auto">
          <a:xfrm>
            <a:off x="971550" y="0"/>
            <a:ext cx="81724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jpeg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98525" y="332656"/>
            <a:ext cx="7772400" cy="2326407"/>
          </a:xfrm>
        </p:spPr>
        <p:txBody>
          <a:bodyPr/>
          <a:lstStyle/>
          <a:p>
            <a:r>
              <a:rPr kumimoji="1" lang="en-US" altLang="ja-JP" dirty="0" smtClean="0"/>
              <a:t>Introdu</a:t>
            </a:r>
            <a:r>
              <a:rPr lang="en-US" altLang="ja-JP" dirty="0" smtClean="0"/>
              <a:t>ction to materials physics #4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59632" y="3886200"/>
            <a:ext cx="6696744" cy="2351112"/>
          </a:xfrm>
        </p:spPr>
        <p:txBody>
          <a:bodyPr/>
          <a:lstStyle/>
          <a:p>
            <a:r>
              <a:rPr lang="en-US" altLang="ja-JP" dirty="0" smtClean="0"/>
              <a:t>Week 4: Application of electromagnetic interaction</a:t>
            </a:r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48159E-7038-401E-A054-01F70A08283C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3. Spectroscopy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2707431"/>
          </a:xfrm>
        </p:spPr>
        <p:txBody>
          <a:bodyPr/>
          <a:lstStyle/>
          <a:p>
            <a:r>
              <a:rPr kumimoji="1" lang="en-US" altLang="ja-JP" dirty="0" smtClean="0"/>
              <a:t>Spe</a:t>
            </a:r>
            <a:r>
              <a:rPr lang="en-US" altLang="ja-JP" dirty="0" smtClean="0"/>
              <a:t>ctroscopy is optical measurement to probe properties of atoms.</a:t>
            </a:r>
          </a:p>
          <a:p>
            <a:pPr lvl="1"/>
            <a:r>
              <a:rPr kumimoji="1" lang="en-US" altLang="ja-JP" dirty="0" smtClean="0"/>
              <a:t>Absorption and refractio</a:t>
            </a:r>
            <a:r>
              <a:rPr lang="en-US" altLang="ja-JP" dirty="0" smtClean="0"/>
              <a:t>n </a:t>
            </a:r>
            <a:r>
              <a:rPr lang="ja-JP" altLang="en-US" dirty="0" smtClean="0"/>
              <a:t>⇒ </a:t>
            </a:r>
            <a:r>
              <a:rPr lang="en-US" altLang="ja-JP" i="1" dirty="0" smtClean="0"/>
              <a:t>n’</a:t>
            </a:r>
            <a:r>
              <a:rPr lang="en-US" altLang="ja-JP" dirty="0" smtClean="0"/>
              <a:t> and </a:t>
            </a:r>
            <a:r>
              <a:rPr lang="en-US" altLang="ja-JP" i="1" dirty="0" smtClean="0"/>
              <a:t>n”</a:t>
            </a:r>
          </a:p>
          <a:p>
            <a:pPr lvl="1"/>
            <a:r>
              <a:rPr lang="en-US" altLang="ja-JP" dirty="0" smtClean="0"/>
              <a:t>Measured as a function of the frequency ω (or wavelength λ) of interacting light</a:t>
            </a:r>
            <a:endParaRPr kumimoji="1" lang="ja-JP" altLang="en-US" dirty="0"/>
          </a:p>
        </p:txBody>
      </p:sp>
      <p:sp>
        <p:nvSpPr>
          <p:cNvPr id="4" name="下矢印 3"/>
          <p:cNvSpPr/>
          <p:nvPr/>
        </p:nvSpPr>
        <p:spPr>
          <a:xfrm>
            <a:off x="4427984" y="4581128"/>
            <a:ext cx="72008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05474" name="Object 2"/>
          <p:cNvGraphicFramePr>
            <a:graphicFrameLocks noChangeAspect="1"/>
          </p:cNvGraphicFramePr>
          <p:nvPr/>
        </p:nvGraphicFramePr>
        <p:xfrm>
          <a:off x="1259633" y="5229200"/>
          <a:ext cx="3816424" cy="1396503"/>
        </p:xfrm>
        <a:graphic>
          <a:graphicData uri="http://schemas.openxmlformats.org/presentationml/2006/ole">
            <p:oleObj spid="_x0000_s105474" name="数式" r:id="rId3" imgW="2349360" imgH="863280" progId="Equation.3">
              <p:embed/>
            </p:oleObj>
          </a:graphicData>
        </a:graphic>
      </p:graphicFrame>
      <p:sp>
        <p:nvSpPr>
          <p:cNvPr id="6" name="右矢印 5"/>
          <p:cNvSpPr/>
          <p:nvPr/>
        </p:nvSpPr>
        <p:spPr>
          <a:xfrm>
            <a:off x="5508104" y="5661248"/>
            <a:ext cx="57606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7" name="オブジェクト 6"/>
          <p:cNvGraphicFramePr>
            <a:graphicFrameLocks noChangeAspect="1"/>
          </p:cNvGraphicFramePr>
          <p:nvPr/>
        </p:nvGraphicFramePr>
        <p:xfrm>
          <a:off x="6300192" y="5229200"/>
          <a:ext cx="504056" cy="1283052"/>
        </p:xfrm>
        <a:graphic>
          <a:graphicData uri="http://schemas.openxmlformats.org/presentationml/2006/ole">
            <p:oleObj spid="_x0000_s105475" name="数式" r:id="rId4" imgW="279360" imgH="711000" progId="Equation.3">
              <p:embed/>
            </p:oleObj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7164288" y="544522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Properties of atoms</a:t>
            </a:r>
            <a:endParaRPr kumimoji="1" lang="ja-JP" altLang="en-US" dirty="0"/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8159E-7038-401E-A054-01F70A08283C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476431" cy="792187"/>
          </a:xfrm>
        </p:spPr>
        <p:txBody>
          <a:bodyPr/>
          <a:lstStyle/>
          <a:p>
            <a:r>
              <a:rPr lang="en-US" altLang="ja-JP" dirty="0" err="1" smtClean="0"/>
              <a:t>R</a:t>
            </a:r>
            <a:r>
              <a:rPr kumimoji="1" lang="en-US" altLang="ja-JP" dirty="0" err="1" smtClean="0"/>
              <a:t>ydberg</a:t>
            </a:r>
            <a:r>
              <a:rPr kumimoji="1" lang="en-US" altLang="ja-JP" dirty="0" smtClean="0"/>
              <a:t> formula and Bohr model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923928" y="1340768"/>
            <a:ext cx="5031160" cy="4896543"/>
          </a:xfrm>
        </p:spPr>
        <p:txBody>
          <a:bodyPr/>
          <a:lstStyle/>
          <a:p>
            <a:r>
              <a:rPr lang="en-US" altLang="ja-JP" sz="2800" dirty="0" smtClean="0"/>
              <a:t>Atoms absorb or emit light only with some particular frequencies </a:t>
            </a:r>
            <a:r>
              <a:rPr lang="en-US" altLang="ja-JP" sz="2800" i="1" dirty="0" smtClean="0"/>
              <a:t>ω</a:t>
            </a:r>
            <a:r>
              <a:rPr lang="en-US" altLang="ja-JP" sz="2800" baseline="-25000" dirty="0" smtClean="0"/>
              <a:t>0</a:t>
            </a:r>
            <a:r>
              <a:rPr lang="en-US" altLang="ja-JP" sz="2800" dirty="0" smtClean="0"/>
              <a:t>. </a:t>
            </a:r>
            <a:r>
              <a:rPr lang="ja-JP" altLang="en-US" sz="2800" dirty="0" smtClean="0"/>
              <a:t>⇒ </a:t>
            </a:r>
            <a:r>
              <a:rPr lang="en-US" altLang="ja-JP" sz="2800" dirty="0" smtClean="0"/>
              <a:t>Line spectrum</a:t>
            </a:r>
            <a:endParaRPr kumimoji="1" lang="ja-JP" altLang="en-US" sz="2800" dirty="0" smtClean="0"/>
          </a:p>
          <a:p>
            <a:r>
              <a:rPr kumimoji="1" lang="en-US" altLang="ja-JP" sz="2800" dirty="0" err="1" smtClean="0"/>
              <a:t>Rydberg</a:t>
            </a:r>
            <a:r>
              <a:rPr kumimoji="1" lang="en-US" altLang="ja-JP" sz="2800" dirty="0" smtClean="0"/>
              <a:t> found th</a:t>
            </a:r>
            <a:r>
              <a:rPr lang="en-US" altLang="ja-JP" sz="2800" dirty="0" smtClean="0"/>
              <a:t>e experimental formula from experimental results of </a:t>
            </a:r>
            <a:r>
              <a:rPr lang="en-US" altLang="ja-JP" sz="2800" i="1" dirty="0" smtClean="0"/>
              <a:t>ω</a:t>
            </a:r>
            <a:r>
              <a:rPr lang="en-US" altLang="ja-JP" sz="2800" baseline="-25000" dirty="0" smtClean="0"/>
              <a:t>0</a:t>
            </a:r>
            <a:r>
              <a:rPr lang="en-US" altLang="ja-JP" sz="2800" dirty="0" smtClean="0"/>
              <a:t>.</a:t>
            </a:r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/>
        </p:nvGraphicFramePr>
        <p:xfrm>
          <a:off x="899592" y="4293096"/>
          <a:ext cx="2522399" cy="1800200"/>
        </p:xfrm>
        <a:graphic>
          <a:graphicData uri="http://schemas.openxmlformats.org/presentationml/2006/ole">
            <p:oleObj spid="_x0000_s106498" name="数式" r:id="rId3" imgW="1054080" imgH="787320" progId="Equation.3">
              <p:embed/>
            </p:oleObj>
          </a:graphicData>
        </a:graphic>
      </p:graphicFrame>
      <p:graphicFrame>
        <p:nvGraphicFramePr>
          <p:cNvPr id="106499" name="Object 3"/>
          <p:cNvGraphicFramePr>
            <a:graphicFrameLocks noChangeAspect="1"/>
          </p:cNvGraphicFramePr>
          <p:nvPr/>
        </p:nvGraphicFramePr>
        <p:xfrm>
          <a:off x="3635896" y="4869160"/>
          <a:ext cx="4168775" cy="1219200"/>
        </p:xfrm>
        <a:graphic>
          <a:graphicData uri="http://schemas.openxmlformats.org/presentationml/2006/ole">
            <p:oleObj spid="_x0000_s106499" name="数式" r:id="rId4" imgW="2654280" imgH="812520" progId="Equation.3">
              <p:embed/>
            </p:oleObj>
          </a:graphicData>
        </a:graphic>
      </p:graphicFrame>
      <p:pic>
        <p:nvPicPr>
          <p:cNvPr id="106500" name="Picture 4" descr="Z:\lecture\2015\bussitu\ppt\Figs\37spectr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700808"/>
            <a:ext cx="3600400" cy="2042296"/>
          </a:xfrm>
          <a:prstGeom prst="rect">
            <a:avLst/>
          </a:prstGeom>
          <a:noFill/>
        </p:spPr>
      </p:pic>
      <p:sp>
        <p:nvSpPr>
          <p:cNvPr id="7" name="テキスト ボックス 6"/>
          <p:cNvSpPr txBox="1"/>
          <p:nvPr/>
        </p:nvSpPr>
        <p:spPr>
          <a:xfrm>
            <a:off x="179512" y="3717032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/>
              <a:t>http://www2.ifa.hawaii.edu/newsletters</a:t>
            </a:r>
          </a:p>
          <a:p>
            <a:r>
              <a:rPr lang="en-US" altLang="ja-JP" sz="1200" dirty="0" smtClean="0"/>
              <a:t>                                             /article.cfm?a=517</a:t>
            </a:r>
            <a:endParaRPr kumimoji="1" lang="ja-JP" altLang="en-US" sz="12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499992" y="6309320"/>
            <a:ext cx="42982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*</a:t>
            </a:r>
            <a:r>
              <a:rPr lang="en-US" altLang="ja-JP" sz="1400" dirty="0" smtClean="0"/>
              <a:t>O</a:t>
            </a:r>
            <a:r>
              <a:rPr kumimoji="1" lang="en-US" altLang="ja-JP" sz="1400" dirty="0" smtClean="0"/>
              <a:t>riginal </a:t>
            </a:r>
            <a:r>
              <a:rPr kumimoji="1" lang="en-US" altLang="ja-JP" sz="1400" dirty="0" err="1" smtClean="0"/>
              <a:t>Rydberg</a:t>
            </a:r>
            <a:r>
              <a:rPr kumimoji="1" lang="en-US" altLang="ja-JP" sz="1400" dirty="0" smtClean="0"/>
              <a:t> constant </a:t>
            </a:r>
            <a:r>
              <a:rPr kumimoji="1" lang="en-US" altLang="ja-JP" sz="1400" i="1" dirty="0" smtClean="0"/>
              <a:t>R</a:t>
            </a:r>
            <a:r>
              <a:rPr lang="ja-JP" altLang="en-US" sz="1400" dirty="0" smtClean="0"/>
              <a:t> </a:t>
            </a:r>
            <a:r>
              <a:rPr lang="en-US" altLang="ja-JP" sz="1400" dirty="0" smtClean="0"/>
              <a:t>is defined as </a:t>
            </a:r>
            <a:r>
              <a:rPr lang="en-US" altLang="ja-JP" sz="1400" i="1" dirty="0" smtClean="0"/>
              <a:t>R</a:t>
            </a:r>
            <a:r>
              <a:rPr lang="en-US" altLang="ja-JP" sz="1400" dirty="0" smtClean="0"/>
              <a:t>=</a:t>
            </a:r>
            <a:r>
              <a:rPr lang="en-US" altLang="ja-JP" sz="1400" i="1" dirty="0" err="1" smtClean="0"/>
              <a:t>hc</a:t>
            </a:r>
            <a:r>
              <a:rPr lang="en-US" altLang="ja-JP" sz="1400" i="1" dirty="0" smtClean="0"/>
              <a:t> R</a:t>
            </a:r>
            <a:r>
              <a:rPr lang="en-US" altLang="ja-JP" sz="1400" i="1" baseline="-25000" dirty="0" smtClean="0"/>
              <a:t>y</a:t>
            </a:r>
            <a:r>
              <a:rPr lang="en-US" altLang="ja-JP" sz="1400" i="1" dirty="0" smtClean="0"/>
              <a:t>.</a:t>
            </a:r>
            <a:endParaRPr kumimoji="1" lang="ja-JP" altLang="en-US" sz="1400" i="1" baseline="-25000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8159E-7038-401E-A054-01F70A08283C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8153077" cy="1080120"/>
          </a:xfrm>
        </p:spPr>
        <p:txBody>
          <a:bodyPr/>
          <a:lstStyle/>
          <a:p>
            <a:r>
              <a:rPr lang="en-US" altLang="ja-JP" sz="4000" dirty="0" smtClean="0"/>
              <a:t>Discrete energy levels of electrons in an atom</a:t>
            </a:r>
            <a:endParaRPr kumimoji="1" lang="ja-JP" altLang="en-US" sz="40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187624" y="1628800"/>
            <a:ext cx="7772400" cy="2088232"/>
          </a:xfrm>
        </p:spPr>
        <p:txBody>
          <a:bodyPr/>
          <a:lstStyle/>
          <a:p>
            <a:r>
              <a:rPr lang="en-US" altLang="ja-JP" dirty="0" smtClean="0"/>
              <a:t>Why do atoms emit light only with some particular frequencies?</a:t>
            </a:r>
          </a:p>
          <a:p>
            <a:pPr lvl="1"/>
            <a:r>
              <a:rPr kumimoji="1" lang="en-US" altLang="ja-JP" dirty="0" smtClean="0"/>
              <a:t>Suggest that discrete energy levels of electrons in an atom.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15616" y="6165304"/>
            <a:ext cx="43286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https://commons.wikimedia.org/wiki/File:Bohr-atom-PAR.svg</a:t>
            </a:r>
            <a:endParaRPr kumimoji="1" lang="ja-JP" altLang="en-US" sz="1200" dirty="0"/>
          </a:p>
        </p:txBody>
      </p:sp>
      <p:pic>
        <p:nvPicPr>
          <p:cNvPr id="107522" name="Picture 2" descr="Z:\lecture\2015\bussitu\ppt\Figs\Bohr-atom-PA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645024"/>
            <a:ext cx="2952328" cy="24991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</p:pic>
      <p:graphicFrame>
        <p:nvGraphicFramePr>
          <p:cNvPr id="107523" name="Object 3"/>
          <p:cNvGraphicFramePr>
            <a:graphicFrameLocks noChangeAspect="1"/>
          </p:cNvGraphicFramePr>
          <p:nvPr/>
        </p:nvGraphicFramePr>
        <p:xfrm>
          <a:off x="4644008" y="3717032"/>
          <a:ext cx="3373437" cy="1800225"/>
        </p:xfrm>
        <a:graphic>
          <a:graphicData uri="http://schemas.openxmlformats.org/presentationml/2006/ole">
            <p:oleObj spid="_x0000_s107523" name="数式" r:id="rId4" imgW="1409400" imgH="787320" progId="Equation.3">
              <p:embed/>
            </p:oleObj>
          </a:graphicData>
        </a:graphic>
      </p:graphicFrame>
      <p:graphicFrame>
        <p:nvGraphicFramePr>
          <p:cNvPr id="107524" name="Object 4"/>
          <p:cNvGraphicFramePr>
            <a:graphicFrameLocks noChangeAspect="1"/>
          </p:cNvGraphicFramePr>
          <p:nvPr/>
        </p:nvGraphicFramePr>
        <p:xfrm>
          <a:off x="2987824" y="5157192"/>
          <a:ext cx="1022946" cy="382443"/>
        </p:xfrm>
        <a:graphic>
          <a:graphicData uri="http://schemas.openxmlformats.org/presentationml/2006/ole">
            <p:oleObj spid="_x0000_s107524" name="数式" r:id="rId5" imgW="583920" imgH="228600" progId="Equation.3">
              <p:embed/>
            </p:oleObj>
          </a:graphicData>
        </a:graphic>
      </p:graphicFrame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8159E-7038-401E-A054-01F70A08283C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Bohr model: discreteness of energy levels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1555303"/>
          </a:xfrm>
        </p:spPr>
        <p:txBody>
          <a:bodyPr/>
          <a:lstStyle/>
          <a:p>
            <a:r>
              <a:rPr kumimoji="1" lang="en-US" altLang="ja-JP" dirty="0" smtClean="0"/>
              <a:t>Bohr explained discreteness of energy levels by introducing “wave nature” of an electron. </a:t>
            </a:r>
            <a:r>
              <a:rPr kumimoji="1" lang="ja-JP" altLang="en-US" dirty="0" smtClean="0"/>
              <a:t>⇒ </a:t>
            </a:r>
            <a:r>
              <a:rPr kumimoji="1" lang="en-US" altLang="ja-JP" dirty="0" smtClean="0"/>
              <a:t>“Dawn of Quantum Mechanics”</a:t>
            </a:r>
          </a:p>
          <a:p>
            <a:pPr lvl="1"/>
            <a:r>
              <a:rPr lang="en-US" altLang="ja-JP" dirty="0" smtClean="0"/>
              <a:t>Electron circular motion around the nucleus</a:t>
            </a:r>
          </a:p>
          <a:p>
            <a:pPr lvl="1"/>
            <a:r>
              <a:rPr kumimoji="1" lang="en-US" altLang="ja-JP" dirty="0" smtClean="0"/>
              <a:t>At the end of the circular motion, electron wave must constructively interfere with itself to avoid </a:t>
            </a:r>
            <a:r>
              <a:rPr kumimoji="1" lang="en-US" altLang="ja-JP" dirty="0" err="1" smtClean="0"/>
              <a:t>vanishment</a:t>
            </a:r>
            <a:r>
              <a:rPr kumimoji="1" lang="en-US" altLang="ja-JP" dirty="0" smtClean="0"/>
              <a:t> of </a:t>
            </a:r>
            <a:r>
              <a:rPr lang="en-US" altLang="ja-JP" dirty="0" smtClean="0"/>
              <a:t>the </a:t>
            </a:r>
            <a:r>
              <a:rPr kumimoji="1" lang="en-US" altLang="ja-JP" dirty="0" smtClean="0"/>
              <a:t>wave.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8159E-7038-401E-A054-01F70A08283C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836613"/>
            <a:ext cx="8260407" cy="720179"/>
          </a:xfrm>
        </p:spPr>
        <p:txBody>
          <a:bodyPr/>
          <a:lstStyle/>
          <a:p>
            <a:r>
              <a:rPr kumimoji="1" lang="en-US" altLang="ja-JP" sz="4000" dirty="0" smtClean="0"/>
              <a:t>Energy levels based on Bohr model (Hydrogen atom)</a:t>
            </a:r>
            <a:endParaRPr kumimoji="1" lang="ja-JP" altLang="en-US" sz="40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211960" y="1556792"/>
            <a:ext cx="4748064" cy="4114800"/>
          </a:xfrm>
        </p:spPr>
        <p:txBody>
          <a:bodyPr/>
          <a:lstStyle/>
          <a:p>
            <a:r>
              <a:rPr kumimoji="1" lang="en-US" altLang="ja-JP" sz="2000" dirty="0" smtClean="0"/>
              <a:t>Kinetic energy </a:t>
            </a:r>
            <a:r>
              <a:rPr kumimoji="1" lang="en-US" altLang="ja-JP" sz="2000" i="1" dirty="0" smtClean="0"/>
              <a:t>T</a:t>
            </a:r>
            <a:r>
              <a:rPr kumimoji="1" lang="en-US" altLang="ja-JP" sz="2000" dirty="0" smtClean="0"/>
              <a:t> &amp; Potential energy </a:t>
            </a:r>
            <a:r>
              <a:rPr kumimoji="1" lang="en-US" altLang="ja-JP" sz="2000" i="1" dirty="0" smtClean="0"/>
              <a:t>U</a:t>
            </a:r>
          </a:p>
          <a:p>
            <a:pPr lvl="1"/>
            <a:endParaRPr lang="en-US" altLang="ja-JP" sz="2000" i="1" dirty="0" smtClean="0"/>
          </a:p>
          <a:p>
            <a:pPr lvl="2">
              <a:buNone/>
            </a:pPr>
            <a:r>
              <a:rPr lang="en-US" altLang="ja-JP" sz="1600" i="1" dirty="0" smtClean="0"/>
              <a:t>	</a:t>
            </a:r>
            <a:endParaRPr kumimoji="1" lang="en-US" altLang="ja-JP" sz="1600" i="1" dirty="0" smtClean="0"/>
          </a:p>
          <a:p>
            <a:r>
              <a:rPr lang="en-US" altLang="ja-JP" sz="2000" dirty="0" smtClean="0"/>
              <a:t>Wavelength of an electron (de </a:t>
            </a:r>
            <a:r>
              <a:rPr lang="en-US" altLang="ja-JP" sz="2000" dirty="0" err="1" smtClean="0"/>
              <a:t>Bloglie</a:t>
            </a:r>
            <a:r>
              <a:rPr lang="en-US" altLang="ja-JP" sz="2000" dirty="0" smtClean="0"/>
              <a:t> wavelength)</a:t>
            </a:r>
          </a:p>
          <a:p>
            <a:pPr lvl="1"/>
            <a:endParaRPr kumimoji="1" lang="en-US" altLang="ja-JP" sz="2000" dirty="0" smtClean="0"/>
          </a:p>
          <a:p>
            <a:pPr lvl="1"/>
            <a:endParaRPr lang="en-US" altLang="ja-JP" sz="2000" dirty="0" smtClean="0"/>
          </a:p>
          <a:p>
            <a:r>
              <a:rPr kumimoji="1" lang="en-US" altLang="ja-JP" sz="2000" dirty="0" smtClean="0"/>
              <a:t>Bohr’s quantization condition</a:t>
            </a:r>
            <a:endParaRPr kumimoji="1" lang="ja-JP" altLang="en-US" sz="2000" dirty="0"/>
          </a:p>
        </p:txBody>
      </p:sp>
      <p:pic>
        <p:nvPicPr>
          <p:cNvPr id="108546" name="Picture 2" descr="Z:\lecture\2015\bussitu\ppt\Figs\Fig4-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56592" y="1844824"/>
            <a:ext cx="5472608" cy="3830826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395536" y="5657671"/>
            <a:ext cx="4176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C00000"/>
                </a:solidFill>
              </a:rPr>
              <a:t>EXERCISE</a:t>
            </a:r>
            <a:r>
              <a:rPr lang="en-US" altLang="ja-JP" sz="2400" dirty="0" smtClean="0">
                <a:solidFill>
                  <a:srgbClr val="C00000"/>
                </a:solidFill>
              </a:rPr>
              <a:t>: Express </a:t>
            </a:r>
            <a:r>
              <a:rPr lang="en-US" altLang="ja-JP" sz="2400" dirty="0" err="1" smtClean="0">
                <a:solidFill>
                  <a:srgbClr val="C00000"/>
                </a:solidFill>
              </a:rPr>
              <a:t>Rydberg</a:t>
            </a:r>
            <a:r>
              <a:rPr lang="en-US" altLang="ja-JP" sz="2400" dirty="0" smtClean="0">
                <a:solidFill>
                  <a:srgbClr val="C00000"/>
                </a:solidFill>
              </a:rPr>
              <a:t> constant in terms of </a:t>
            </a:r>
            <a:r>
              <a:rPr lang="en-US" altLang="ja-JP" sz="2400" i="1" dirty="0" smtClean="0">
                <a:solidFill>
                  <a:srgbClr val="C00000"/>
                </a:solidFill>
              </a:rPr>
              <a:t>e</a:t>
            </a:r>
            <a:r>
              <a:rPr lang="en-US" altLang="ja-JP" sz="2400" dirty="0" smtClean="0">
                <a:solidFill>
                  <a:srgbClr val="C00000"/>
                </a:solidFill>
              </a:rPr>
              <a:t>, </a:t>
            </a:r>
            <a:r>
              <a:rPr lang="en-US" altLang="ja-JP" sz="2400" i="1" dirty="0" smtClean="0">
                <a:solidFill>
                  <a:srgbClr val="C00000"/>
                </a:solidFill>
              </a:rPr>
              <a:t>m</a:t>
            </a:r>
            <a:r>
              <a:rPr lang="en-US" altLang="ja-JP" sz="2400" dirty="0" smtClean="0">
                <a:solidFill>
                  <a:srgbClr val="C00000"/>
                </a:solidFill>
              </a:rPr>
              <a:t>, </a:t>
            </a:r>
            <a:r>
              <a:rPr lang="en-US" altLang="ja-JP" sz="2400" i="1" dirty="0" smtClean="0">
                <a:solidFill>
                  <a:srgbClr val="C00000"/>
                </a:solidFill>
              </a:rPr>
              <a:t>ε</a:t>
            </a:r>
            <a:r>
              <a:rPr lang="en-US" altLang="ja-JP" sz="2400" dirty="0" smtClean="0">
                <a:solidFill>
                  <a:srgbClr val="C00000"/>
                </a:solidFill>
              </a:rPr>
              <a:t>0, and </a:t>
            </a:r>
            <a:r>
              <a:rPr lang="en-US" altLang="ja-JP" sz="2400" i="1" dirty="0" smtClean="0">
                <a:solidFill>
                  <a:srgbClr val="C00000"/>
                </a:solidFill>
              </a:rPr>
              <a:t>h</a:t>
            </a:r>
            <a:r>
              <a:rPr lang="en-US" altLang="ja-JP" sz="2400" dirty="0" smtClean="0">
                <a:solidFill>
                  <a:srgbClr val="C00000"/>
                </a:solidFill>
              </a:rPr>
              <a:t>.</a:t>
            </a:r>
            <a:endParaRPr kumimoji="1" lang="ja-JP" altLang="en-US" sz="2400" dirty="0">
              <a:solidFill>
                <a:srgbClr val="C00000"/>
              </a:solidFill>
            </a:endParaRPr>
          </a:p>
        </p:txBody>
      </p:sp>
      <p:graphicFrame>
        <p:nvGraphicFramePr>
          <p:cNvPr id="131074" name="Object 2"/>
          <p:cNvGraphicFramePr>
            <a:graphicFrameLocks noChangeAspect="1"/>
          </p:cNvGraphicFramePr>
          <p:nvPr/>
        </p:nvGraphicFramePr>
        <p:xfrm>
          <a:off x="5076056" y="1916832"/>
          <a:ext cx="2736304" cy="753541"/>
        </p:xfrm>
        <a:graphic>
          <a:graphicData uri="http://schemas.openxmlformats.org/presentationml/2006/ole">
            <p:oleObj spid="_x0000_s131074" name="数式" r:id="rId4" imgW="1587240" imgH="457200" progId="Equation.3">
              <p:embed/>
            </p:oleObj>
          </a:graphicData>
        </a:graphic>
      </p:graphicFrame>
      <p:graphicFrame>
        <p:nvGraphicFramePr>
          <p:cNvPr id="131075" name="Object 3"/>
          <p:cNvGraphicFramePr>
            <a:graphicFrameLocks noChangeAspect="1"/>
          </p:cNvGraphicFramePr>
          <p:nvPr/>
        </p:nvGraphicFramePr>
        <p:xfrm>
          <a:off x="5436096" y="3284984"/>
          <a:ext cx="1800200" cy="711466"/>
        </p:xfrm>
        <a:graphic>
          <a:graphicData uri="http://schemas.openxmlformats.org/presentationml/2006/ole">
            <p:oleObj spid="_x0000_s131075" name="数式" r:id="rId5" imgW="1015920" imgH="419040" progId="Equation.3">
              <p:embed/>
            </p:oleObj>
          </a:graphicData>
        </a:graphic>
      </p:graphicFrame>
      <p:graphicFrame>
        <p:nvGraphicFramePr>
          <p:cNvPr id="131076" name="Object 4"/>
          <p:cNvGraphicFramePr>
            <a:graphicFrameLocks noChangeAspect="1"/>
          </p:cNvGraphicFramePr>
          <p:nvPr/>
        </p:nvGraphicFramePr>
        <p:xfrm>
          <a:off x="4788024" y="4365104"/>
          <a:ext cx="4051300" cy="857250"/>
        </p:xfrm>
        <a:graphic>
          <a:graphicData uri="http://schemas.openxmlformats.org/presentationml/2006/ole">
            <p:oleObj spid="_x0000_s131076" name="数式" r:id="rId6" imgW="2412720" imgH="533160" progId="Equation.3">
              <p:embed/>
            </p:oleObj>
          </a:graphicData>
        </a:graphic>
      </p:graphicFrame>
      <p:graphicFrame>
        <p:nvGraphicFramePr>
          <p:cNvPr id="131077" name="Object 5"/>
          <p:cNvGraphicFramePr>
            <a:graphicFrameLocks noChangeAspect="1"/>
          </p:cNvGraphicFramePr>
          <p:nvPr/>
        </p:nvGraphicFramePr>
        <p:xfrm>
          <a:off x="5004048" y="5445224"/>
          <a:ext cx="3246438" cy="720725"/>
        </p:xfrm>
        <a:graphic>
          <a:graphicData uri="http://schemas.openxmlformats.org/presentationml/2006/ole">
            <p:oleObj spid="_x0000_s131077" name="数式" r:id="rId7" imgW="1803240" imgH="419040" progId="Equation.3">
              <p:embed/>
            </p:oleObj>
          </a:graphicData>
        </a:graphic>
      </p:graphicFrame>
      <p:sp>
        <p:nvSpPr>
          <p:cNvPr id="10" name="下矢印 9"/>
          <p:cNvSpPr/>
          <p:nvPr/>
        </p:nvSpPr>
        <p:spPr>
          <a:xfrm>
            <a:off x="6300192" y="5229200"/>
            <a:ext cx="432048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8159E-7038-401E-A054-01F70A08283C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50938" y="836613"/>
            <a:ext cx="7793037" cy="648171"/>
          </a:xfrm>
        </p:spPr>
        <p:txBody>
          <a:bodyPr/>
          <a:lstStyle/>
          <a:p>
            <a:r>
              <a:rPr kumimoji="1" lang="en-US" altLang="ja-JP" dirty="0" smtClean="0"/>
              <a:t>Spectrum of hydrogen atom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971600" y="1484784"/>
            <a:ext cx="7988424" cy="4431705"/>
          </a:xfrm>
        </p:spPr>
        <p:txBody>
          <a:bodyPr/>
          <a:lstStyle/>
          <a:p>
            <a:r>
              <a:rPr lang="en-US" altLang="ja-JP" dirty="0" smtClean="0"/>
              <a:t>Energy levels             Line spectrum</a:t>
            </a:r>
          </a:p>
          <a:p>
            <a:pPr>
              <a:buNone/>
            </a:pPr>
            <a:r>
              <a:rPr kumimoji="1" lang="en-US" altLang="ja-JP" dirty="0" smtClean="0"/>
              <a:t>                                     (</a:t>
            </a:r>
            <a:r>
              <a:rPr kumimoji="1" lang="en-US" altLang="ja-JP" dirty="0" err="1" smtClean="0"/>
              <a:t>Balmer</a:t>
            </a:r>
            <a:r>
              <a:rPr kumimoji="1" lang="en-US" altLang="ja-JP" dirty="0" smtClean="0"/>
              <a:t> series)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236296" y="4797152"/>
            <a:ext cx="1715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© T.W. </a:t>
            </a:r>
            <a:r>
              <a:rPr lang="en-US" altLang="ja-JP" dirty="0" err="1" smtClean="0"/>
              <a:t>Hänsch</a:t>
            </a:r>
            <a:endParaRPr lang="en-US" altLang="ja-JP" dirty="0" smtClean="0"/>
          </a:p>
        </p:txBody>
      </p:sp>
      <p:pic>
        <p:nvPicPr>
          <p:cNvPr id="133122" name="Picture 2" descr="C:\Users\muroo\Dropbox\bussitu\ppt\Figs\Hydrogen_spectr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708920"/>
            <a:ext cx="4186437" cy="1942506"/>
          </a:xfrm>
          <a:prstGeom prst="rect">
            <a:avLst/>
          </a:prstGeom>
          <a:noFill/>
        </p:spPr>
      </p:pic>
      <p:sp>
        <p:nvSpPr>
          <p:cNvPr id="6" name="テキスト ボックス 5"/>
          <p:cNvSpPr txBox="1"/>
          <p:nvPr/>
        </p:nvSpPr>
        <p:spPr>
          <a:xfrm>
            <a:off x="755576" y="5877272"/>
            <a:ext cx="4081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http://chemweb.ucc.ie/courses/FLalor/</a:t>
            </a:r>
          </a:p>
          <a:p>
            <a:r>
              <a:rPr lang="en-US" altLang="ja-JP" sz="1600" dirty="0" smtClean="0"/>
              <a:t>    FJL%20Lecture%205_files/image002.gif</a:t>
            </a:r>
            <a:endParaRPr kumimoji="1" lang="ja-JP" altLang="en-US" sz="1600" dirty="0"/>
          </a:p>
        </p:txBody>
      </p:sp>
      <p:pic>
        <p:nvPicPr>
          <p:cNvPr id="133123" name="Picture 3" descr="C:\Users\muroo\Dropbox\bussitu\ppt\Figs\hydrogen-level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204864"/>
            <a:ext cx="3695815" cy="3645871"/>
          </a:xfrm>
          <a:prstGeom prst="rect">
            <a:avLst/>
          </a:prstGeom>
          <a:noFill/>
        </p:spPr>
      </p:pic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8159E-7038-401E-A054-01F70A08283C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50938" y="836613"/>
            <a:ext cx="7793037" cy="864195"/>
          </a:xfrm>
        </p:spPr>
        <p:txBody>
          <a:bodyPr/>
          <a:lstStyle/>
          <a:p>
            <a:r>
              <a:rPr lang="en-US" altLang="ja-JP" dirty="0" smtClean="0"/>
              <a:t>4. Optical memory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Magneto-optical memory (MO)</a:t>
            </a:r>
          </a:p>
          <a:p>
            <a:pPr lvl="1"/>
            <a:r>
              <a:rPr lang="en-US" altLang="ja-JP" dirty="0" smtClean="0"/>
              <a:t>Utilizing magneto-optic effect</a:t>
            </a:r>
            <a:endParaRPr kumimoji="1" lang="en-US" altLang="ja-JP" dirty="0" smtClean="0"/>
          </a:p>
          <a:p>
            <a:r>
              <a:rPr kumimoji="1" lang="en-US" altLang="ja-JP" dirty="0" smtClean="0"/>
              <a:t>Magneto-optical (magneto-optic) effect</a:t>
            </a:r>
          </a:p>
          <a:p>
            <a:pPr lvl="1"/>
            <a:r>
              <a:rPr lang="en-US" altLang="ja-JP" dirty="0" smtClean="0"/>
              <a:t>Polarization state of light is changed at reflection on the surface of, or passing through, a magneto-optical material exposed to external magnetic field.</a:t>
            </a:r>
          </a:p>
          <a:p>
            <a:pPr lvl="1"/>
            <a:r>
              <a:rPr kumimoji="1" lang="en-US" altLang="ja-JP" dirty="0" smtClean="0"/>
              <a:t>Faraday effect,  Magneto-</a:t>
            </a:r>
            <a:r>
              <a:rPr lang="en-US" altLang="ja-JP" dirty="0" smtClean="0"/>
              <a:t>optical </a:t>
            </a:r>
            <a:r>
              <a:rPr kumimoji="1" lang="en-US" altLang="ja-JP" dirty="0" smtClean="0"/>
              <a:t>Kerr effect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8159E-7038-401E-A054-01F70A08283C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50938" y="836613"/>
            <a:ext cx="7793037" cy="648171"/>
          </a:xfrm>
        </p:spPr>
        <p:txBody>
          <a:bodyPr/>
          <a:lstStyle/>
          <a:p>
            <a:r>
              <a:rPr kumimoji="1" lang="en-US" altLang="ja-JP" dirty="0" smtClean="0"/>
              <a:t>Polarization of light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139952" y="1844824"/>
            <a:ext cx="4815136" cy="3931567"/>
          </a:xfrm>
        </p:spPr>
        <p:txBody>
          <a:bodyPr/>
          <a:lstStyle/>
          <a:p>
            <a:r>
              <a:rPr kumimoji="1" lang="en-US" altLang="ja-JP" dirty="0" smtClean="0"/>
              <a:t>Linear polarization of light</a:t>
            </a:r>
          </a:p>
          <a:p>
            <a:pPr lvl="1"/>
            <a:r>
              <a:rPr lang="en-US" altLang="ja-JP" dirty="0" smtClean="0"/>
              <a:t>Electric field </a:t>
            </a:r>
            <a:r>
              <a:rPr lang="en-US" altLang="ja-JP" b="1" i="1" dirty="0" smtClean="0"/>
              <a:t>E</a:t>
            </a:r>
            <a:r>
              <a:rPr lang="en-US" altLang="ja-JP" dirty="0" smtClean="0"/>
              <a:t> is at right angle to the propagation direction.</a:t>
            </a:r>
          </a:p>
          <a:p>
            <a:pPr lvl="1">
              <a:buNone/>
            </a:pPr>
            <a:r>
              <a:rPr lang="ja-JP" altLang="en-US" dirty="0" smtClean="0"/>
              <a:t>　⇒</a:t>
            </a:r>
            <a:r>
              <a:rPr lang="en-US" altLang="ja-JP" dirty="0" smtClean="0"/>
              <a:t> Two independent</a:t>
            </a:r>
          </a:p>
          <a:p>
            <a:pPr lvl="1">
              <a:buNone/>
            </a:pPr>
            <a:r>
              <a:rPr lang="ja-JP" altLang="en-US" dirty="0" smtClean="0"/>
              <a:t>　</a:t>
            </a:r>
            <a:r>
              <a:rPr lang="en-US" altLang="ja-JP" dirty="0" smtClean="0"/>
              <a:t> </a:t>
            </a:r>
            <a:r>
              <a:rPr lang="ja-JP" altLang="en-US" dirty="0" smtClean="0"/>
              <a:t>　　　</a:t>
            </a:r>
            <a:r>
              <a:rPr lang="en-US" altLang="ja-JP" dirty="0" smtClean="0"/>
              <a:t>directions of </a:t>
            </a:r>
            <a:r>
              <a:rPr lang="en-US" altLang="ja-JP" b="1" i="1" dirty="0" smtClean="0"/>
              <a:t>E</a:t>
            </a:r>
            <a:r>
              <a:rPr lang="en-US" altLang="ja-JP" dirty="0" smtClean="0"/>
              <a:t> field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1520" y="6165304"/>
            <a:ext cx="671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http://www.optics4kids.org/home/content/other-resources/articles/polarized-light</a:t>
            </a:r>
            <a:r>
              <a:rPr lang="en-US" altLang="ja-JP" dirty="0" smtClean="0"/>
              <a:t>/</a:t>
            </a:r>
            <a:endParaRPr kumimoji="1" lang="ja-JP" altLang="en-US" dirty="0"/>
          </a:p>
        </p:txBody>
      </p:sp>
      <p:pic>
        <p:nvPicPr>
          <p:cNvPr id="133122" name="Picture 2" descr="C:\Users\muroo\Dropbox\bussitu\ppt\Figs\polarizedlight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3600401" cy="3600400"/>
          </a:xfrm>
          <a:prstGeom prst="rect">
            <a:avLst/>
          </a:prstGeom>
          <a:noFill/>
        </p:spPr>
      </p:pic>
      <p:sp>
        <p:nvSpPr>
          <p:cNvPr id="6" name="テキスト ボックス 5"/>
          <p:cNvSpPr txBox="1"/>
          <p:nvPr/>
        </p:nvSpPr>
        <p:spPr>
          <a:xfrm>
            <a:off x="2627784" y="1916832"/>
            <a:ext cx="1257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“Horizontal”</a:t>
            </a:r>
            <a:endParaRPr kumimoji="1" lang="ja-JP" altLang="en-US" sz="16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059832" y="4797152"/>
            <a:ext cx="1005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“Vertical”</a:t>
            </a:r>
            <a:endParaRPr kumimoji="1" lang="ja-JP" altLang="en-US" sz="16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55576" y="1772816"/>
            <a:ext cx="28565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600" i="1" dirty="0" smtClean="0"/>
              <a:t>x</a:t>
            </a:r>
            <a:endParaRPr kumimoji="1" lang="ja-JP" altLang="en-US" sz="1600" i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27584" y="3501008"/>
            <a:ext cx="28565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600" i="1" dirty="0" smtClean="0"/>
              <a:t>x</a:t>
            </a:r>
            <a:endParaRPr kumimoji="1" lang="ja-JP" altLang="en-US" sz="1600" i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79512" y="2492896"/>
            <a:ext cx="28725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600" i="1" dirty="0" smtClean="0"/>
              <a:t>y</a:t>
            </a:r>
            <a:endParaRPr kumimoji="1" lang="ja-JP" altLang="en-US" sz="1600" i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1520" y="4437112"/>
            <a:ext cx="28725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600" i="1" dirty="0" smtClean="0"/>
              <a:t>y</a:t>
            </a:r>
            <a:endParaRPr kumimoji="1" lang="ja-JP" altLang="en-US" sz="1600" i="1" dirty="0"/>
          </a:p>
        </p:txBody>
      </p:sp>
      <p:sp>
        <p:nvSpPr>
          <p:cNvPr id="12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8159E-7038-401E-A054-01F70A08283C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7793037" cy="792187"/>
          </a:xfrm>
        </p:spPr>
        <p:txBody>
          <a:bodyPr/>
          <a:lstStyle/>
          <a:p>
            <a:r>
              <a:rPr lang="en-US" altLang="ja-JP" dirty="0" smtClean="0"/>
              <a:t>Rotation of linear polarization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187624" y="1340768"/>
            <a:ext cx="7772400" cy="1800200"/>
          </a:xfrm>
        </p:spPr>
        <p:txBody>
          <a:bodyPr/>
          <a:lstStyle/>
          <a:p>
            <a:r>
              <a:rPr kumimoji="1" lang="en-US" altLang="ja-JP" dirty="0" smtClean="0"/>
              <a:t>If amplitudes of field components are changed, the direction of the total field is changed (rotated).</a:t>
            </a:r>
            <a:endParaRPr kumimoji="1" lang="ja-JP" altLang="en-US" dirty="0"/>
          </a:p>
        </p:txBody>
      </p:sp>
      <p:pic>
        <p:nvPicPr>
          <p:cNvPr id="134146" name="Picture 2" descr="C:\Users\muroo\Dropbox\bussitu\ppt\Figs\Fig4-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284984"/>
            <a:ext cx="6696744" cy="2772118"/>
          </a:xfrm>
          <a:prstGeom prst="rect">
            <a:avLst/>
          </a:prstGeom>
          <a:noFill/>
        </p:spPr>
      </p:pic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8159E-7038-401E-A054-01F70A08283C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15616" y="260649"/>
            <a:ext cx="7793037" cy="720080"/>
          </a:xfrm>
        </p:spPr>
        <p:txBody>
          <a:bodyPr/>
          <a:lstStyle/>
          <a:p>
            <a:r>
              <a:rPr kumimoji="1" lang="en-US" altLang="ja-JP" dirty="0" smtClean="0"/>
              <a:t>Zeeman effect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79512" y="980728"/>
            <a:ext cx="8775576" cy="3600400"/>
          </a:xfrm>
        </p:spPr>
        <p:txBody>
          <a:bodyPr/>
          <a:lstStyle/>
          <a:p>
            <a:r>
              <a:rPr kumimoji="1" lang="en-US" altLang="ja-JP" dirty="0" smtClean="0"/>
              <a:t>If atoms are exposed to external magnetic field, the resonance frequency </a:t>
            </a:r>
            <a:r>
              <a:rPr kumimoji="1" lang="en-US" altLang="ja-JP" i="1" dirty="0" smtClean="0"/>
              <a:t>ω</a:t>
            </a:r>
            <a:r>
              <a:rPr kumimoji="1" lang="en-US" altLang="ja-JP" baseline="-25000" dirty="0" smtClean="0"/>
              <a:t>0</a:t>
            </a:r>
            <a:r>
              <a:rPr kumimoji="1" lang="en-US" altLang="ja-JP" dirty="0" smtClean="0"/>
              <a:t> is changed.</a:t>
            </a:r>
          </a:p>
          <a:p>
            <a:pPr lvl="1"/>
            <a:r>
              <a:rPr lang="en-US" altLang="ja-JP" dirty="0" smtClean="0"/>
              <a:t>Circularly moving electron (circular current) becomes a magnet.</a:t>
            </a:r>
          </a:p>
          <a:p>
            <a:pPr lvl="1"/>
            <a:r>
              <a:rPr kumimoji="1" lang="en-US" altLang="ja-JP" dirty="0" smtClean="0"/>
              <a:t>Magnets with different directions have different energies in an external magnetic field.</a:t>
            </a:r>
            <a:endParaRPr kumimoji="1" lang="ja-JP" altLang="en-US" dirty="0"/>
          </a:p>
        </p:txBody>
      </p:sp>
      <p:pic>
        <p:nvPicPr>
          <p:cNvPr id="133122" name="Picture 2" descr="D:\Users\kaz\Documents\My Dropbox\bussitu\ppt\Figs\Fig4-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077072"/>
            <a:ext cx="6240463" cy="2370137"/>
          </a:xfrm>
          <a:prstGeom prst="rect">
            <a:avLst/>
          </a:prstGeom>
          <a:noFill/>
        </p:spPr>
      </p:pic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8159E-7038-401E-A054-01F70A08283C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604448" cy="1152525"/>
          </a:xfrm>
        </p:spPr>
        <p:txBody>
          <a:bodyPr/>
          <a:lstStyle/>
          <a:p>
            <a:r>
              <a:rPr lang="en-US" altLang="ja-JP" sz="3600" dirty="0" smtClean="0"/>
              <a:t>Chap. 1-3:</a:t>
            </a:r>
            <a:r>
              <a:rPr kumimoji="1" lang="en-US" altLang="ja-JP" sz="3600" dirty="0" smtClean="0"/>
              <a:t> Table </a:t>
            </a:r>
            <a:r>
              <a:rPr lang="en-US" altLang="ja-JP" sz="3600" dirty="0" smtClean="0"/>
              <a:t>of contents</a:t>
            </a:r>
            <a:br>
              <a:rPr lang="en-US" altLang="ja-JP" sz="3600" dirty="0" smtClean="0"/>
            </a:br>
            <a:r>
              <a:rPr kumimoji="1" lang="en-US" altLang="ja-JP" sz="3600" dirty="0" smtClean="0"/>
              <a:t>Application of electromagnetic interaction</a:t>
            </a:r>
            <a:endParaRPr kumimoji="1" lang="ja-JP" altLang="en-US" sz="36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115616" y="1628800"/>
            <a:ext cx="7772400" cy="4114800"/>
          </a:xfrm>
        </p:spPr>
        <p:txBody>
          <a:bodyPr/>
          <a:lstStyle/>
          <a:p>
            <a:r>
              <a:rPr kumimoji="1" lang="en-US" altLang="ja-JP" dirty="0" smtClean="0"/>
              <a:t>Review of the last week</a:t>
            </a:r>
          </a:p>
          <a:p>
            <a:pPr lvl="1"/>
            <a:r>
              <a:rPr lang="en-US" altLang="ja-JP" dirty="0" smtClean="0"/>
              <a:t>Mutual relation among optical, electric and atomic properties</a:t>
            </a:r>
            <a:endParaRPr kumimoji="1" lang="en-US" altLang="ja-JP" dirty="0" smtClean="0"/>
          </a:p>
          <a:p>
            <a:r>
              <a:rPr kumimoji="1" lang="en-US" altLang="ja-JP" dirty="0" smtClean="0"/>
              <a:t>Absorption and emission of light</a:t>
            </a:r>
          </a:p>
          <a:p>
            <a:r>
              <a:rPr lang="en-US" altLang="ja-JP" dirty="0" smtClean="0"/>
              <a:t>Spectroscopy</a:t>
            </a:r>
          </a:p>
          <a:p>
            <a:pPr lvl="1"/>
            <a:r>
              <a:rPr lang="en-US" altLang="ja-JP" dirty="0" smtClean="0"/>
              <a:t>Atomic resonance and Line spectrum</a:t>
            </a:r>
          </a:p>
          <a:p>
            <a:r>
              <a:rPr kumimoji="1" lang="en-US" altLang="ja-JP" dirty="0" smtClean="0"/>
              <a:t>Optical memory</a:t>
            </a:r>
          </a:p>
          <a:p>
            <a:pPr lvl="1" algn="just"/>
            <a:r>
              <a:rPr kumimoji="1" lang="en-US" altLang="ja-JP" dirty="0" err="1" smtClean="0"/>
              <a:t>Magnetooptic</a:t>
            </a:r>
            <a:r>
              <a:rPr kumimoji="1" lang="en-US" altLang="ja-JP" dirty="0" smtClean="0"/>
              <a:t> effect</a:t>
            </a:r>
          </a:p>
          <a:p>
            <a:pPr lvl="1" algn="just"/>
            <a:r>
              <a:rPr lang="en-US" altLang="ja-JP" dirty="0" smtClean="0"/>
              <a:t>Faraday effect, Kerr effect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8159E-7038-401E-A054-01F70A08283C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476431" cy="576163"/>
          </a:xfrm>
        </p:spPr>
        <p:txBody>
          <a:bodyPr/>
          <a:lstStyle/>
          <a:p>
            <a:r>
              <a:rPr kumimoji="1" lang="en-US" altLang="ja-JP" sz="4000" dirty="0" smtClean="0"/>
              <a:t>Zeeman effect and Zeeman splitting</a:t>
            </a:r>
            <a:endParaRPr kumimoji="1" lang="ja-JP" altLang="en-US" sz="40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187624" y="1268760"/>
            <a:ext cx="7772400" cy="1080120"/>
          </a:xfrm>
        </p:spPr>
        <p:txBody>
          <a:bodyPr/>
          <a:lstStyle/>
          <a:p>
            <a:r>
              <a:rPr kumimoji="1" lang="en-US" altLang="ja-JP" dirty="0" smtClean="0"/>
              <a:t>Due to the different energies, spectral line is split into three spectral lines.</a:t>
            </a:r>
            <a:endParaRPr kumimoji="1" lang="ja-JP" altLang="en-US" dirty="0"/>
          </a:p>
        </p:txBody>
      </p:sp>
      <p:pic>
        <p:nvPicPr>
          <p:cNvPr id="4" name="Picture 2" descr="D:\Users\kaz\Documents\My Dropbox\bussitu\ppt\Figs\Fig4-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36913"/>
            <a:ext cx="6067001" cy="2304256"/>
          </a:xfrm>
          <a:prstGeom prst="rect">
            <a:avLst/>
          </a:prstGeom>
          <a:noFill/>
        </p:spPr>
      </p:pic>
      <p:sp>
        <p:nvSpPr>
          <p:cNvPr id="5" name="上矢印 4"/>
          <p:cNvSpPr/>
          <p:nvPr/>
        </p:nvSpPr>
        <p:spPr>
          <a:xfrm>
            <a:off x="360040" y="2780928"/>
            <a:ext cx="360040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2852936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i="1" dirty="0" smtClean="0">
                <a:latin typeface="Times New Roman" pitchFamily="18" charset="0"/>
              </a:rPr>
              <a:t>H</a:t>
            </a:r>
            <a:endParaRPr kumimoji="1" lang="ja-JP" altLang="en-US" b="1" i="1" dirty="0">
              <a:latin typeface="Times New Roman" pitchFamily="18" charset="0"/>
            </a:endParaRPr>
          </a:p>
        </p:txBody>
      </p:sp>
      <p:sp>
        <p:nvSpPr>
          <p:cNvPr id="7" name="上矢印 6"/>
          <p:cNvSpPr/>
          <p:nvPr/>
        </p:nvSpPr>
        <p:spPr>
          <a:xfrm>
            <a:off x="2736304" y="2780928"/>
            <a:ext cx="360040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76264" y="2852936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i="1" dirty="0" smtClean="0">
                <a:latin typeface="Times New Roman" pitchFamily="18" charset="0"/>
              </a:rPr>
              <a:t>H</a:t>
            </a:r>
            <a:endParaRPr kumimoji="1" lang="ja-JP" altLang="en-US" b="1" i="1" dirty="0">
              <a:latin typeface="Times New Roman" pitchFamily="18" charset="0"/>
            </a:endParaRPr>
          </a:p>
        </p:txBody>
      </p:sp>
      <p:sp>
        <p:nvSpPr>
          <p:cNvPr id="9" name="上矢印 8"/>
          <p:cNvSpPr/>
          <p:nvPr/>
        </p:nvSpPr>
        <p:spPr>
          <a:xfrm>
            <a:off x="4536504" y="2780928"/>
            <a:ext cx="360040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176464" y="2852936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i="1" dirty="0" smtClean="0">
                <a:latin typeface="Times New Roman" pitchFamily="18" charset="0"/>
              </a:rPr>
              <a:t>H</a:t>
            </a:r>
            <a:endParaRPr kumimoji="1" lang="ja-JP" altLang="en-US" b="1" i="1" dirty="0">
              <a:latin typeface="Times New Roman" pitchFamily="18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3528" y="5085184"/>
            <a:ext cx="61702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Increased energy        No change       Decreased energy</a:t>
            </a:r>
          </a:p>
          <a:p>
            <a:r>
              <a:rPr lang="en-US" altLang="ja-JP" i="1" dirty="0" smtClean="0"/>
              <a:t>      ω</a:t>
            </a:r>
            <a:r>
              <a:rPr lang="en-US" altLang="ja-JP" baseline="-25000" dirty="0" smtClean="0"/>
              <a:t>0</a:t>
            </a:r>
            <a:r>
              <a:rPr lang="en-US" altLang="ja-JP" dirty="0" smtClean="0"/>
              <a:t>+</a:t>
            </a:r>
            <a:r>
              <a:rPr lang="en-US" altLang="ja-JP" i="1" dirty="0" smtClean="0"/>
              <a:t>Δω</a:t>
            </a:r>
            <a:r>
              <a:rPr lang="en-US" altLang="ja-JP" dirty="0" smtClean="0"/>
              <a:t>                      </a:t>
            </a:r>
            <a:r>
              <a:rPr lang="en-US" altLang="ja-JP" i="1" dirty="0" smtClean="0"/>
              <a:t>ω</a:t>
            </a:r>
            <a:r>
              <a:rPr lang="en-US" altLang="ja-JP" baseline="-25000" dirty="0" smtClean="0"/>
              <a:t>0</a:t>
            </a:r>
            <a:r>
              <a:rPr lang="ja-JP" altLang="en-US" i="1" dirty="0" smtClean="0"/>
              <a:t>                     </a:t>
            </a:r>
            <a:r>
              <a:rPr lang="en-US" altLang="ja-JP" i="1" dirty="0" smtClean="0"/>
              <a:t>ω</a:t>
            </a:r>
            <a:r>
              <a:rPr lang="en-US" altLang="ja-JP" baseline="-25000" dirty="0" smtClean="0"/>
              <a:t>0</a:t>
            </a:r>
            <a:r>
              <a:rPr lang="en-US" altLang="ja-JP" dirty="0" smtClean="0">
                <a:latin typeface="ＭＳ ゴシック" pitchFamily="49" charset="-128"/>
                <a:ea typeface="ＭＳ ゴシック" pitchFamily="49" charset="-128"/>
              </a:rPr>
              <a:t>-</a:t>
            </a:r>
            <a:r>
              <a:rPr lang="en-US" altLang="ja-JP" i="1" dirty="0" smtClean="0"/>
              <a:t>Δω</a:t>
            </a:r>
          </a:p>
          <a:p>
            <a:r>
              <a:rPr lang="en-US" altLang="ja-JP" dirty="0" smtClean="0"/>
              <a:t>Interaction with</a:t>
            </a:r>
          </a:p>
          <a:p>
            <a:r>
              <a:rPr lang="en-US" altLang="ja-JP" dirty="0" smtClean="0"/>
              <a:t>   H-polarized light     V-polarized light   H-polarized light</a:t>
            </a:r>
            <a:endParaRPr lang="ja-JP" altLang="en-US" dirty="0" smtClean="0"/>
          </a:p>
        </p:txBody>
      </p:sp>
      <p:pic>
        <p:nvPicPr>
          <p:cNvPr id="134146" name="Picture 2" descr="D:\Users\kaz\Documents\My Dropbox\bussitu\ppt\Figs\zeeman_effec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9704" y="3140968"/>
            <a:ext cx="2664296" cy="2664296"/>
          </a:xfrm>
          <a:prstGeom prst="rect">
            <a:avLst/>
          </a:prstGeom>
          <a:noFill/>
        </p:spPr>
      </p:pic>
      <p:sp>
        <p:nvSpPr>
          <p:cNvPr id="14" name="テキスト ボックス 13"/>
          <p:cNvSpPr txBox="1"/>
          <p:nvPr/>
        </p:nvSpPr>
        <p:spPr>
          <a:xfrm>
            <a:off x="5796136" y="2420888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Three types of electron movement</a:t>
            </a:r>
          </a:p>
          <a:p>
            <a:r>
              <a:rPr lang="en-US" altLang="ja-JP" dirty="0" smtClean="0"/>
              <a:t>              </a:t>
            </a:r>
            <a:r>
              <a:rPr kumimoji="1" lang="en-US" altLang="ja-JP" dirty="0" smtClean="0"/>
              <a:t>    (typical)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6623720" y="5301208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 smtClean="0"/>
              <a:t>http://glossary.periodni.com/</a:t>
            </a:r>
          </a:p>
          <a:p>
            <a:r>
              <a:rPr lang="en-US" altLang="ja-JP" sz="1200" dirty="0" err="1" smtClean="0"/>
              <a:t>glossary.php?en</a:t>
            </a:r>
            <a:r>
              <a:rPr lang="en-US" altLang="ja-JP" sz="1200" dirty="0" smtClean="0"/>
              <a:t>=</a:t>
            </a:r>
            <a:r>
              <a:rPr lang="en-US" altLang="ja-JP" sz="1200" dirty="0" err="1" smtClean="0"/>
              <a:t>Zeeman+effect</a:t>
            </a:r>
            <a:endParaRPr lang="ja-JP" altLang="en-US" sz="12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79512" y="6309320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smtClean="0">
                <a:solidFill>
                  <a:srgbClr val="C00000"/>
                </a:solidFill>
              </a:rPr>
              <a:t>EXERCISE</a:t>
            </a:r>
            <a:r>
              <a:rPr lang="en-US" altLang="ja-JP" sz="2000" dirty="0" smtClean="0">
                <a:solidFill>
                  <a:srgbClr val="C00000"/>
                </a:solidFill>
              </a:rPr>
              <a:t>: Calculate the potential energy of magnet in a magnetic field.</a:t>
            </a:r>
            <a:endParaRPr kumimoji="1"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16" name="スライド番号プレースホル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8159E-7038-401E-A054-01F70A08283C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793037" cy="1152525"/>
          </a:xfrm>
        </p:spPr>
        <p:txBody>
          <a:bodyPr/>
          <a:lstStyle/>
          <a:p>
            <a:r>
              <a:rPr kumimoji="1" lang="en-US" altLang="ja-JP" dirty="0" smtClean="0"/>
              <a:t>Absorption difference between H- and V-polarized lights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187624" y="1700808"/>
            <a:ext cx="7772400" cy="792088"/>
          </a:xfrm>
        </p:spPr>
        <p:txBody>
          <a:bodyPr/>
          <a:lstStyle/>
          <a:p>
            <a:r>
              <a:rPr lang="en-US" altLang="ja-JP" dirty="0" smtClean="0"/>
              <a:t>Only H</a:t>
            </a:r>
            <a:r>
              <a:rPr kumimoji="1" lang="en-US" altLang="ja-JP" dirty="0" smtClean="0"/>
              <a:t>-polarized light is absorbed!</a:t>
            </a:r>
            <a:endParaRPr kumimoji="1" lang="ja-JP" altLang="en-US" dirty="0"/>
          </a:p>
        </p:txBody>
      </p:sp>
      <p:pic>
        <p:nvPicPr>
          <p:cNvPr id="133122" name="Picture 2" descr="C:\Users\muroo\Documents\My Dropbox\bussitu\ppt\Figs\zeem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348880"/>
            <a:ext cx="5328592" cy="297513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2" descr="C:\Users\muroo\Dropbox\bussitu\ppt\Figs\Fig4-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6221" y="2636912"/>
            <a:ext cx="3653019" cy="1512168"/>
          </a:xfrm>
          <a:prstGeom prst="rect">
            <a:avLst/>
          </a:prstGeom>
          <a:noFill/>
        </p:spPr>
      </p:pic>
      <p:sp>
        <p:nvSpPr>
          <p:cNvPr id="7" name="テキスト ボックス 6"/>
          <p:cNvSpPr txBox="1"/>
          <p:nvPr/>
        </p:nvSpPr>
        <p:spPr>
          <a:xfrm>
            <a:off x="5220072" y="4293096"/>
            <a:ext cx="36653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Rotation of light polarization</a:t>
            </a:r>
          </a:p>
          <a:p>
            <a:r>
              <a:rPr lang="en-US" altLang="ja-JP" dirty="0" smtClean="0"/>
              <a:t>   “Magneto-optical effect”</a:t>
            </a:r>
          </a:p>
          <a:p>
            <a:endParaRPr kumimoji="1" lang="en-US" altLang="ja-JP" dirty="0" smtClean="0"/>
          </a:p>
          <a:p>
            <a:r>
              <a:rPr lang="en-US" altLang="ja-JP" dirty="0" smtClean="0"/>
              <a:t>Faraday effect:</a:t>
            </a:r>
          </a:p>
          <a:p>
            <a:r>
              <a:rPr lang="en-US" altLang="ja-JP" dirty="0" smtClean="0"/>
              <a:t>   passing through dielectric</a:t>
            </a:r>
          </a:p>
          <a:p>
            <a:r>
              <a:rPr kumimoji="1" lang="en-US" altLang="ja-JP" dirty="0" smtClean="0"/>
              <a:t>Magneto-optical Kerr effect:</a:t>
            </a:r>
          </a:p>
          <a:p>
            <a:r>
              <a:rPr lang="en-US" altLang="ja-JP" dirty="0" smtClean="0"/>
              <a:t>   reflection at surface of dielectric</a:t>
            </a:r>
            <a:endParaRPr kumimoji="1" lang="ja-JP" altLang="en-US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8159E-7038-401E-A054-01F70A08283C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50938" y="836613"/>
            <a:ext cx="7793037" cy="576163"/>
          </a:xfrm>
        </p:spPr>
        <p:txBody>
          <a:bodyPr/>
          <a:lstStyle/>
          <a:p>
            <a:r>
              <a:rPr lang="en-US" altLang="ja-JP" dirty="0" smtClean="0"/>
              <a:t>Magneto-optical memory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932040" y="4149080"/>
            <a:ext cx="2196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 smtClean="0"/>
              <a:t>n” </a:t>
            </a:r>
            <a:r>
              <a:rPr lang="en-US" altLang="ja-JP" dirty="0" smtClean="0"/>
              <a:t>: imaginary part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940152" y="4581128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F0000"/>
                </a:solidFill>
              </a:rPr>
              <a:t>「</a:t>
            </a:r>
            <a:r>
              <a:rPr lang="ja-JP" altLang="en-US" sz="2400" dirty="0" smtClean="0">
                <a:solidFill>
                  <a:srgbClr val="FF0000"/>
                </a:solidFill>
              </a:rPr>
              <a:t>虚部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」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134147" name="Picture 3" descr="C:\Users\muroo\Documents\My Dropbox\bussitu\ppt\Figs\Fig4-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356992"/>
            <a:ext cx="5904656" cy="3081256"/>
          </a:xfrm>
          <a:prstGeom prst="rect">
            <a:avLst/>
          </a:prstGeom>
          <a:noFill/>
        </p:spPr>
      </p:pic>
      <p:sp>
        <p:nvSpPr>
          <p:cNvPr id="15" name="コンテンツ プレースホルダ 2"/>
          <p:cNvSpPr>
            <a:spLocks noGrp="1"/>
          </p:cNvSpPr>
          <p:nvPr>
            <p:ph idx="1"/>
          </p:nvPr>
        </p:nvSpPr>
        <p:spPr>
          <a:xfrm>
            <a:off x="827584" y="1484784"/>
            <a:ext cx="7772400" cy="1512168"/>
          </a:xfrm>
        </p:spPr>
        <p:txBody>
          <a:bodyPr/>
          <a:lstStyle/>
          <a:p>
            <a:r>
              <a:rPr lang="en-US" altLang="ja-JP" sz="2800" dirty="0" smtClean="0"/>
              <a:t>Magneto-optical Kerr effect</a:t>
            </a:r>
          </a:p>
          <a:p>
            <a:r>
              <a:rPr lang="en-US" altLang="ja-JP" sz="2800" dirty="0" smtClean="0"/>
              <a:t>Polarization of reflected light flips or not, depending on whether H is up or down.</a:t>
            </a:r>
            <a:endParaRPr kumimoji="1" lang="ja-JP" altLang="en-US" sz="2800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8159E-7038-401E-A054-01F70A08283C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604448" cy="1152525"/>
          </a:xfrm>
        </p:spPr>
        <p:txBody>
          <a:bodyPr/>
          <a:lstStyle/>
          <a:p>
            <a:r>
              <a:rPr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115616" y="1628800"/>
            <a:ext cx="7772400" cy="4114800"/>
          </a:xfrm>
        </p:spPr>
        <p:txBody>
          <a:bodyPr/>
          <a:lstStyle/>
          <a:p>
            <a:r>
              <a:rPr kumimoji="1" lang="en-US" altLang="ja-JP" dirty="0" smtClean="0"/>
              <a:t>Review of the last week</a:t>
            </a:r>
          </a:p>
          <a:p>
            <a:pPr lvl="1"/>
            <a:r>
              <a:rPr lang="en-US" altLang="ja-JP" dirty="0" smtClean="0"/>
              <a:t>Mutual relation among optical, electric and atomic properties</a:t>
            </a:r>
            <a:endParaRPr kumimoji="1" lang="en-US" altLang="ja-JP" dirty="0" smtClean="0"/>
          </a:p>
          <a:p>
            <a:r>
              <a:rPr kumimoji="1" lang="en-US" altLang="ja-JP" dirty="0" smtClean="0"/>
              <a:t>Absorption and emission of light</a:t>
            </a:r>
          </a:p>
          <a:p>
            <a:r>
              <a:rPr lang="en-US" altLang="ja-JP" dirty="0" smtClean="0"/>
              <a:t>Spectroscopy</a:t>
            </a:r>
          </a:p>
          <a:p>
            <a:pPr lvl="1"/>
            <a:r>
              <a:rPr lang="en-US" altLang="ja-JP" dirty="0" smtClean="0"/>
              <a:t>Atomic resonance and Line spectrum</a:t>
            </a:r>
          </a:p>
          <a:p>
            <a:r>
              <a:rPr kumimoji="1" lang="en-US" altLang="ja-JP" dirty="0" smtClean="0"/>
              <a:t>Optical memory</a:t>
            </a:r>
          </a:p>
          <a:p>
            <a:pPr lvl="1" algn="just"/>
            <a:r>
              <a:rPr kumimoji="1" lang="en-US" altLang="ja-JP" dirty="0" err="1" smtClean="0"/>
              <a:t>Magnetooptic</a:t>
            </a:r>
            <a:r>
              <a:rPr kumimoji="1" lang="en-US" altLang="ja-JP" dirty="0" smtClean="0"/>
              <a:t> effect</a:t>
            </a:r>
          </a:p>
          <a:p>
            <a:pPr lvl="1" algn="just"/>
            <a:r>
              <a:rPr lang="en-US" altLang="ja-JP" dirty="0" smtClean="0"/>
              <a:t>Faraday effect, Kerr effect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8159E-7038-401E-A054-01F70A08283C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793037" cy="1152525"/>
          </a:xfrm>
        </p:spPr>
        <p:txBody>
          <a:bodyPr/>
          <a:lstStyle/>
          <a:p>
            <a:r>
              <a:rPr lang="en-US" altLang="ja-JP" sz="3600" dirty="0" smtClean="0"/>
              <a:t>1. Review of mutual relation among optical, electric and atomic properties</a:t>
            </a:r>
            <a:endParaRPr kumimoji="1" lang="ja-JP" altLang="en-US" sz="3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3528" y="1916832"/>
            <a:ext cx="2153154" cy="1200329"/>
          </a:xfrm>
          <a:prstGeom prst="rect">
            <a:avLst/>
          </a:prstGeom>
          <a:noFill/>
          <a:ln w="158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Optical property</a:t>
            </a:r>
          </a:p>
          <a:p>
            <a:r>
              <a:rPr lang="en-US" altLang="ja-JP" dirty="0" smtClean="0"/>
              <a:t>   Refractive index</a:t>
            </a:r>
          </a:p>
          <a:p>
            <a:r>
              <a:rPr lang="en-US" altLang="ja-JP" dirty="0" smtClean="0"/>
              <a:t>      </a:t>
            </a:r>
            <a:r>
              <a:rPr lang="en-US" altLang="ja-JP" i="1" dirty="0" smtClean="0"/>
              <a:t>n’ </a:t>
            </a:r>
            <a:r>
              <a:rPr lang="en-US" altLang="ja-JP" dirty="0" smtClean="0"/>
              <a:t>: Refraction</a:t>
            </a:r>
          </a:p>
          <a:p>
            <a:r>
              <a:rPr lang="en-US" altLang="ja-JP" dirty="0" smtClean="0"/>
              <a:t>      </a:t>
            </a:r>
            <a:r>
              <a:rPr lang="en-US" altLang="ja-JP" i="1" dirty="0" smtClean="0"/>
              <a:t>n” </a:t>
            </a:r>
            <a:r>
              <a:rPr lang="en-US" altLang="ja-JP" dirty="0" smtClean="0"/>
              <a:t>: Absorption</a:t>
            </a:r>
            <a:endParaRPr lang="ja-JP" altLang="en-US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059832" y="1916832"/>
            <a:ext cx="2493440" cy="1477328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Electric property</a:t>
            </a:r>
          </a:p>
          <a:p>
            <a:r>
              <a:rPr lang="en-US" altLang="ja-JP" dirty="0" smtClean="0"/>
              <a:t>  (</a:t>
            </a:r>
            <a:r>
              <a:rPr lang="en-US" altLang="ja-JP" dirty="0" err="1" smtClean="0"/>
              <a:t>Dielectricity</a:t>
            </a:r>
            <a:r>
              <a:rPr lang="en-US" altLang="ja-JP" dirty="0" smtClean="0"/>
              <a:t>)</a:t>
            </a:r>
            <a:endParaRPr lang="ja-JP" altLang="en-US" dirty="0" smtClean="0"/>
          </a:p>
          <a:p>
            <a:r>
              <a:rPr lang="en-US" altLang="ja-JP" dirty="0" smtClean="0"/>
              <a:t>  Electric susceptibility</a:t>
            </a:r>
            <a:endParaRPr kumimoji="1" lang="en-US" altLang="ja-JP" dirty="0" smtClean="0"/>
          </a:p>
          <a:p>
            <a:r>
              <a:rPr lang="en-US" altLang="ja-JP" i="1" dirty="0" smtClean="0"/>
              <a:t>     χ’ </a:t>
            </a:r>
            <a:r>
              <a:rPr lang="en-US" altLang="ja-JP" dirty="0" smtClean="0"/>
              <a:t>: Real part</a:t>
            </a:r>
          </a:p>
          <a:p>
            <a:r>
              <a:rPr kumimoji="1" lang="en-US" altLang="ja-JP" dirty="0" smtClean="0"/>
              <a:t>     </a:t>
            </a:r>
            <a:r>
              <a:rPr kumimoji="1" lang="en-US" altLang="ja-JP" i="1" dirty="0" smtClean="0"/>
              <a:t>χ” </a:t>
            </a:r>
            <a:r>
              <a:rPr kumimoji="1" lang="en-US" altLang="ja-JP" dirty="0" smtClean="0"/>
              <a:t>: Imaginary part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156176" y="1916832"/>
            <a:ext cx="2808782" cy="1754326"/>
          </a:xfrm>
          <a:prstGeom prst="rect">
            <a:avLst/>
          </a:prstGeom>
          <a:noFill/>
          <a:ln w="158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Atomic property</a:t>
            </a:r>
          </a:p>
          <a:p>
            <a:r>
              <a:rPr lang="en-US" altLang="ja-JP" dirty="0" smtClean="0"/>
              <a:t>  Electric dipole moment</a:t>
            </a:r>
          </a:p>
          <a:p>
            <a:r>
              <a:rPr lang="en-US" altLang="ja-JP" dirty="0" smtClean="0"/>
              <a:t>                       of atom</a:t>
            </a:r>
            <a:endParaRPr kumimoji="1" lang="en-US" altLang="ja-JP" dirty="0" smtClean="0"/>
          </a:p>
          <a:p>
            <a:r>
              <a:rPr lang="en-US" altLang="ja-JP" dirty="0" smtClean="0"/>
              <a:t>      </a:t>
            </a:r>
            <a:r>
              <a:rPr lang="en-US" altLang="ja-JP" i="1" dirty="0" smtClean="0"/>
              <a:t>ω</a:t>
            </a:r>
            <a:r>
              <a:rPr lang="en-US" altLang="ja-JP" baseline="-25000" dirty="0" smtClean="0"/>
              <a:t>0</a:t>
            </a:r>
            <a:r>
              <a:rPr lang="en-US" altLang="ja-JP" dirty="0" smtClean="0"/>
              <a:t>: Resonance</a:t>
            </a:r>
          </a:p>
          <a:p>
            <a:r>
              <a:rPr lang="en-US" altLang="ja-JP" dirty="0" smtClean="0"/>
              <a:t>                     frequency</a:t>
            </a:r>
          </a:p>
          <a:p>
            <a:r>
              <a:rPr kumimoji="1" lang="en-US" altLang="ja-JP" i="1" dirty="0" smtClean="0"/>
              <a:t>      Γ </a:t>
            </a:r>
            <a:r>
              <a:rPr kumimoji="1" lang="en-US" altLang="ja-JP" dirty="0" smtClean="0"/>
              <a:t>: Damping constant</a:t>
            </a:r>
            <a:endParaRPr kumimoji="1" lang="ja-JP" altLang="en-US" dirty="0"/>
          </a:p>
        </p:txBody>
      </p:sp>
      <p:sp>
        <p:nvSpPr>
          <p:cNvPr id="10" name="左右矢印 9"/>
          <p:cNvSpPr/>
          <p:nvPr/>
        </p:nvSpPr>
        <p:spPr>
          <a:xfrm>
            <a:off x="2627784" y="2420888"/>
            <a:ext cx="360040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左右矢印 10"/>
          <p:cNvSpPr/>
          <p:nvPr/>
        </p:nvSpPr>
        <p:spPr>
          <a:xfrm>
            <a:off x="5652120" y="2492896"/>
            <a:ext cx="360040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Picture 2" descr="C:\Users\muroo\Documents\My Dropbox\bussitu\ppt\Figs\absorp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2674584" cy="1872208"/>
          </a:xfrm>
          <a:prstGeom prst="rect">
            <a:avLst/>
          </a:prstGeom>
          <a:noFill/>
        </p:spPr>
      </p:pic>
      <p:pic>
        <p:nvPicPr>
          <p:cNvPr id="19" name="Picture 2" descr="Z:\lecture\2015\bussitu\ppt\Figs\Fig3-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221088"/>
            <a:ext cx="2895800" cy="2088232"/>
          </a:xfrm>
          <a:prstGeom prst="rect">
            <a:avLst/>
          </a:prstGeom>
          <a:noFill/>
        </p:spPr>
      </p:pic>
      <p:pic>
        <p:nvPicPr>
          <p:cNvPr id="21" name="Picture 2" descr="Z:\lecture\2015\bussitu\ppt\Figs\Fig2-1.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077072"/>
            <a:ext cx="2587738" cy="2016224"/>
          </a:xfrm>
          <a:prstGeom prst="rect">
            <a:avLst/>
          </a:prstGeom>
          <a:noFill/>
        </p:spPr>
      </p:pic>
      <p:pic>
        <p:nvPicPr>
          <p:cNvPr id="22" name="Picture 1" descr="C:\Users\muroo\Documents\My Dropbox\bussitu\ppt\Figs\Fig3-1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5186134"/>
            <a:ext cx="1728192" cy="1671866"/>
          </a:xfrm>
          <a:prstGeom prst="rect">
            <a:avLst/>
          </a:prstGeom>
          <a:noFill/>
        </p:spPr>
      </p:pic>
      <p:sp>
        <p:nvSpPr>
          <p:cNvPr id="12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8159E-7038-401E-A054-01F70A08283C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Optical measurement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4147591"/>
          </a:xfrm>
        </p:spPr>
        <p:txBody>
          <a:bodyPr/>
          <a:lstStyle/>
          <a:p>
            <a:r>
              <a:rPr kumimoji="1" lang="en-US" altLang="ja-JP" dirty="0" smtClean="0"/>
              <a:t>Measurement of absorption and refraction of light can probes the property of atoms (resonance frequency, damping constant) via electric property.</a:t>
            </a:r>
          </a:p>
          <a:p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“Optical measurement”</a:t>
            </a:r>
            <a:r>
              <a:rPr lang="ja-JP" altLang="en-US" dirty="0" smtClean="0"/>
              <a:t>  </a:t>
            </a:r>
            <a:r>
              <a:rPr lang="en-US" altLang="ja-JP" dirty="0" smtClean="0"/>
              <a:t>“Spectroscopy”</a:t>
            </a:r>
            <a:endParaRPr kumimoji="1" lang="ja-JP" altLang="en-US" dirty="0"/>
          </a:p>
        </p:txBody>
      </p:sp>
      <p:sp>
        <p:nvSpPr>
          <p:cNvPr id="4" name="下矢印 3"/>
          <p:cNvSpPr/>
          <p:nvPr/>
        </p:nvSpPr>
        <p:spPr>
          <a:xfrm>
            <a:off x="4644008" y="4509120"/>
            <a:ext cx="72008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8159E-7038-401E-A054-01F70A08283C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332415" cy="648370"/>
          </a:xfrm>
        </p:spPr>
        <p:txBody>
          <a:bodyPr/>
          <a:lstStyle/>
          <a:p>
            <a:r>
              <a:rPr kumimoji="1" lang="en-US" altLang="ja-JP" sz="4000" dirty="0" smtClean="0"/>
              <a:t>2. </a:t>
            </a:r>
            <a:r>
              <a:rPr lang="en-US" altLang="ja-JP" sz="4000" dirty="0" smtClean="0"/>
              <a:t>Absorption and emission of light</a:t>
            </a:r>
            <a:endParaRPr kumimoji="1" lang="ja-JP" altLang="en-US" sz="40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187624" y="1340768"/>
            <a:ext cx="7772400" cy="4114800"/>
          </a:xfrm>
        </p:spPr>
        <p:txBody>
          <a:bodyPr/>
          <a:lstStyle/>
          <a:p>
            <a:r>
              <a:rPr kumimoji="1" lang="en-US" altLang="ja-JP" dirty="0" smtClean="0"/>
              <a:t>Interaction between light and atoms</a:t>
            </a:r>
            <a:endParaRPr lang="en-US" altLang="ja-JP" dirty="0" smtClean="0"/>
          </a:p>
          <a:p>
            <a:pPr marL="914400" lvl="1" indent="-514350">
              <a:buFont typeface="+mj-lt"/>
              <a:buAutoNum type="arabicPeriod"/>
            </a:pPr>
            <a:r>
              <a:rPr kumimoji="1" lang="en-US" altLang="ja-JP" dirty="0" smtClean="0"/>
              <a:t>Absorption: light &amp; ground atoms exits.</a:t>
            </a:r>
          </a:p>
          <a:p>
            <a:pPr marL="1314450" lvl="2" indent="-514350"/>
            <a:r>
              <a:rPr lang="en-US" altLang="ja-JP" dirty="0" smtClean="0"/>
              <a:t>Atoms absorb light. </a:t>
            </a:r>
            <a:r>
              <a:rPr lang="ja-JP" altLang="en-US" dirty="0" smtClean="0"/>
              <a:t>⇒ </a:t>
            </a:r>
            <a:r>
              <a:rPr lang="en-US" altLang="ja-JP" dirty="0" smtClean="0"/>
              <a:t>“Absorption of light”</a:t>
            </a:r>
          </a:p>
          <a:p>
            <a:pPr marL="914400" lvl="1" indent="-514350">
              <a:buFont typeface="+mj-lt"/>
              <a:buAutoNum type="arabicPeriod"/>
            </a:pPr>
            <a:r>
              <a:rPr kumimoji="1" lang="en-US" altLang="ja-JP" dirty="0" smtClean="0"/>
              <a:t>Spontaneous emission: no light &amp; excited atoms exist.</a:t>
            </a:r>
          </a:p>
          <a:p>
            <a:pPr marL="1314450" lvl="2" indent="-514350"/>
            <a:r>
              <a:rPr lang="en-US" altLang="ja-JP" dirty="0" smtClean="0"/>
              <a:t>Atoms emit light randomly. </a:t>
            </a:r>
            <a:r>
              <a:rPr lang="ja-JP" altLang="en-US" dirty="0" smtClean="0"/>
              <a:t>⇒ </a:t>
            </a:r>
            <a:r>
              <a:rPr lang="en-US" altLang="ja-JP" dirty="0" smtClean="0"/>
              <a:t>“Spontaneous emission of light”</a:t>
            </a:r>
            <a:endParaRPr kumimoji="1" lang="en-US" altLang="ja-JP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altLang="ja-JP" dirty="0" smtClean="0"/>
              <a:t>Induced emission: light &amp; excited atoms exist.</a:t>
            </a:r>
          </a:p>
          <a:p>
            <a:pPr marL="1314450" lvl="2" indent="-514350"/>
            <a:r>
              <a:rPr kumimoji="1" lang="en-US" altLang="ja-JP" dirty="0" smtClean="0"/>
              <a:t>Atoms emi</a:t>
            </a:r>
            <a:r>
              <a:rPr lang="en-US" altLang="ja-JP" dirty="0" smtClean="0"/>
              <a:t>t light with the same property as incident light. </a:t>
            </a:r>
            <a:r>
              <a:rPr lang="ja-JP" altLang="en-US" dirty="0" smtClean="0"/>
              <a:t>⇒ </a:t>
            </a:r>
            <a:r>
              <a:rPr lang="en-US" altLang="ja-JP" dirty="0" smtClean="0"/>
              <a:t>“Induced emission of light”</a:t>
            </a:r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8159E-7038-401E-A054-01F70A08283C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793037" cy="792386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1.</a:t>
            </a:r>
            <a:r>
              <a:rPr kumimoji="1" lang="en-US" altLang="ja-JP" dirty="0" smtClean="0"/>
              <a:t> Absorption of light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88024" y="1772816"/>
            <a:ext cx="4355976" cy="4114800"/>
          </a:xfrm>
        </p:spPr>
        <p:txBody>
          <a:bodyPr/>
          <a:lstStyle/>
          <a:p>
            <a:r>
              <a:rPr kumimoji="1" lang="en-US" altLang="ja-JP" sz="2800" dirty="0" smtClean="0"/>
              <a:t>Incident light forces atoms to oscillate, so that the energy of light is transported to atoms.</a:t>
            </a:r>
          </a:p>
          <a:p>
            <a:pPr lvl="1"/>
            <a:r>
              <a:rPr lang="en-US" altLang="ja-JP" sz="2400" dirty="0" smtClean="0"/>
              <a:t>Electromagnetic wave</a:t>
            </a:r>
          </a:p>
          <a:p>
            <a:pPr lvl="1">
              <a:buNone/>
            </a:pPr>
            <a:r>
              <a:rPr lang="en-US" altLang="ja-JP" sz="2400" dirty="0" smtClean="0"/>
              <a:t>                     Work</a:t>
            </a:r>
          </a:p>
          <a:p>
            <a:pPr lvl="1"/>
            <a:r>
              <a:rPr lang="en-US" altLang="ja-JP" sz="2400" dirty="0" smtClean="0"/>
              <a:t>Oscillatory motion of atom (Atoms are excited)</a:t>
            </a:r>
          </a:p>
          <a:p>
            <a:pPr lvl="1">
              <a:buNone/>
            </a:pPr>
            <a:r>
              <a:rPr lang="en-US" altLang="ja-JP" sz="2400" dirty="0" smtClean="0"/>
              <a:t>                     Work</a:t>
            </a:r>
          </a:p>
          <a:p>
            <a:pPr lvl="1"/>
            <a:r>
              <a:rPr lang="en-US" altLang="ja-JP" sz="2400" dirty="0" smtClean="0"/>
              <a:t>Energy damping of oscillation</a:t>
            </a:r>
            <a:endParaRPr lang="en-US" altLang="ja-JP" sz="2800" dirty="0" smtClean="0"/>
          </a:p>
          <a:p>
            <a:endParaRPr lang="en-US" altLang="ja-JP" sz="2800" dirty="0" smtClean="0"/>
          </a:p>
          <a:p>
            <a:pPr>
              <a:buNone/>
            </a:pPr>
            <a:endParaRPr kumimoji="1" lang="ja-JP" altLang="en-US" sz="2800" dirty="0"/>
          </a:p>
        </p:txBody>
      </p:sp>
      <p:pic>
        <p:nvPicPr>
          <p:cNvPr id="4" name="Picture 2" descr="C:\Users\muroo\Documents\My Dropbox\bussitu\ppt\Figs\absorp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5452037" cy="3816424"/>
          </a:xfrm>
          <a:prstGeom prst="rect">
            <a:avLst/>
          </a:prstGeom>
          <a:noFill/>
        </p:spPr>
      </p:pic>
      <p:pic>
        <p:nvPicPr>
          <p:cNvPr id="106499" name="Picture 3" descr="Z:\lecture\2015\bussitu\ppt\Figs\Fig4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8232" y="2636912"/>
            <a:ext cx="432048" cy="656950"/>
          </a:xfrm>
          <a:prstGeom prst="rect">
            <a:avLst/>
          </a:prstGeom>
          <a:noFill/>
        </p:spPr>
      </p:pic>
      <p:pic>
        <p:nvPicPr>
          <p:cNvPr id="7" name="Picture 3" descr="Z:\lecture\2015\bussitu\ppt\Figs\Fig4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4296" y="2924944"/>
            <a:ext cx="432048" cy="656950"/>
          </a:xfrm>
          <a:prstGeom prst="rect">
            <a:avLst/>
          </a:prstGeom>
          <a:noFill/>
        </p:spPr>
      </p:pic>
      <p:pic>
        <p:nvPicPr>
          <p:cNvPr id="8" name="Picture 3" descr="Z:\lecture\2015\bussitu\ppt\Figs\Fig4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4216" y="3645024"/>
            <a:ext cx="432048" cy="656950"/>
          </a:xfrm>
          <a:prstGeom prst="rect">
            <a:avLst/>
          </a:prstGeom>
          <a:noFill/>
        </p:spPr>
      </p:pic>
      <p:pic>
        <p:nvPicPr>
          <p:cNvPr id="9" name="Picture 3" descr="Z:\lecture\2015\bussitu\ppt\Figs\Fig4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2328" y="3717032"/>
            <a:ext cx="432048" cy="656950"/>
          </a:xfrm>
          <a:prstGeom prst="rect">
            <a:avLst/>
          </a:prstGeom>
          <a:noFill/>
        </p:spPr>
      </p:pic>
      <p:pic>
        <p:nvPicPr>
          <p:cNvPr id="10" name="Picture 3" descr="Z:\lecture\2015\bussitu\ppt\Figs\Fig4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6224" y="4581128"/>
            <a:ext cx="432048" cy="656950"/>
          </a:xfrm>
          <a:prstGeom prst="rect">
            <a:avLst/>
          </a:prstGeom>
          <a:noFill/>
        </p:spPr>
      </p:pic>
      <p:pic>
        <p:nvPicPr>
          <p:cNvPr id="11" name="Picture 3" descr="Z:\lecture\2015\bussitu\ppt\Figs\Fig4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4336" y="2420888"/>
            <a:ext cx="432048" cy="656950"/>
          </a:xfrm>
          <a:prstGeom prst="rect">
            <a:avLst/>
          </a:prstGeom>
          <a:noFill/>
        </p:spPr>
      </p:pic>
      <p:pic>
        <p:nvPicPr>
          <p:cNvPr id="106500" name="Picture 4" descr="Z:\lecture\2015\bussitu\ppt\Figs\Fig4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6264" y="4437112"/>
            <a:ext cx="1206461" cy="1071786"/>
          </a:xfrm>
          <a:prstGeom prst="rect">
            <a:avLst/>
          </a:prstGeom>
          <a:noFill/>
        </p:spPr>
      </p:pic>
      <p:sp>
        <p:nvSpPr>
          <p:cNvPr id="13" name="下矢印 12"/>
          <p:cNvSpPr/>
          <p:nvPr/>
        </p:nvSpPr>
        <p:spPr>
          <a:xfrm>
            <a:off x="6804248" y="4077072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下矢印 13"/>
          <p:cNvSpPr/>
          <p:nvPr/>
        </p:nvSpPr>
        <p:spPr>
          <a:xfrm>
            <a:off x="6804248" y="5229200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スライド番号プレースホル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8159E-7038-401E-A054-01F70A08283C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836613"/>
            <a:ext cx="8260407" cy="720179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2.</a:t>
            </a:r>
            <a:r>
              <a:rPr kumimoji="1" lang="en-US" altLang="ja-JP" dirty="0" smtClean="0"/>
              <a:t> Spontaneous emission of light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211960" y="1556792"/>
            <a:ext cx="4932040" cy="4896544"/>
          </a:xfrm>
        </p:spPr>
        <p:txBody>
          <a:bodyPr/>
          <a:lstStyle/>
          <a:p>
            <a:r>
              <a:rPr kumimoji="1" lang="en-US" altLang="ja-JP" dirty="0" smtClean="0"/>
              <a:t>Oscillatory motion of electric dipole acts as a “dipole antenna”.</a:t>
            </a:r>
          </a:p>
          <a:p>
            <a:pPr>
              <a:buNone/>
            </a:pPr>
            <a:r>
              <a:rPr kumimoji="1" lang="ja-JP" altLang="en-US" dirty="0" smtClean="0"/>
              <a:t>         ⇒ </a:t>
            </a:r>
            <a:r>
              <a:rPr kumimoji="1" lang="en-US" altLang="ja-JP" dirty="0" smtClean="0"/>
              <a:t>Emission of light</a:t>
            </a:r>
          </a:p>
          <a:p>
            <a:pPr lvl="1"/>
            <a:r>
              <a:rPr lang="en-US" altLang="ja-JP" sz="2400" dirty="0" smtClean="0"/>
              <a:t>Oscillatory motion of electric dipole</a:t>
            </a:r>
          </a:p>
          <a:p>
            <a:pPr lvl="1">
              <a:buNone/>
            </a:pPr>
            <a:r>
              <a:rPr kumimoji="1" lang="en-US" altLang="ja-JP" sz="2400" dirty="0" smtClean="0"/>
              <a:t>                            Work</a:t>
            </a:r>
          </a:p>
          <a:p>
            <a:pPr lvl="1"/>
            <a:r>
              <a:rPr lang="en-US" altLang="ja-JP" sz="2400" dirty="0" smtClean="0"/>
              <a:t>Emission of electromagnetic wave (light)</a:t>
            </a:r>
          </a:p>
          <a:p>
            <a:pPr lvl="1"/>
            <a:endParaRPr kumimoji="1" lang="en-US" altLang="ja-JP" sz="2400" dirty="0" smtClean="0"/>
          </a:p>
          <a:p>
            <a:pPr lvl="1"/>
            <a:r>
              <a:rPr lang="en-US" altLang="ja-JP" sz="2400" dirty="0" smtClean="0"/>
              <a:t>Energy damping of oscillation</a:t>
            </a:r>
            <a:endParaRPr lang="en-US" altLang="ja-JP" dirty="0" smtClean="0"/>
          </a:p>
          <a:p>
            <a:pPr lvl="1"/>
            <a:endParaRPr kumimoji="1" lang="ja-JP" altLang="en-US" sz="2400" dirty="0"/>
          </a:p>
        </p:txBody>
      </p:sp>
      <p:pic>
        <p:nvPicPr>
          <p:cNvPr id="107523" name="Picture 3" descr="Z:\lecture\2015\bussitu\ppt\Figs\Fig4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04864"/>
            <a:ext cx="3961552" cy="3744416"/>
          </a:xfrm>
          <a:prstGeom prst="rect">
            <a:avLst/>
          </a:prstGeom>
          <a:noFill/>
        </p:spPr>
      </p:pic>
      <p:sp>
        <p:nvSpPr>
          <p:cNvPr id="6" name="下矢印 5"/>
          <p:cNvSpPr/>
          <p:nvPr/>
        </p:nvSpPr>
        <p:spPr>
          <a:xfrm>
            <a:off x="6732240" y="4437112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上下矢印 6"/>
          <p:cNvSpPr/>
          <p:nvPr/>
        </p:nvSpPr>
        <p:spPr>
          <a:xfrm>
            <a:off x="6732240" y="5517232"/>
            <a:ext cx="360040" cy="57606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8159E-7038-401E-A054-01F70A08283C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50938" y="836613"/>
            <a:ext cx="7793037" cy="648171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3.</a:t>
            </a:r>
            <a:r>
              <a:rPr kumimoji="1" lang="en-US" altLang="ja-JP" dirty="0" smtClean="0"/>
              <a:t> Induced emission of light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283968" y="1628801"/>
            <a:ext cx="4671120" cy="3312367"/>
          </a:xfrm>
        </p:spPr>
        <p:txBody>
          <a:bodyPr/>
          <a:lstStyle/>
          <a:p>
            <a:r>
              <a:rPr kumimoji="1" lang="en-US" altLang="ja-JP" sz="2800" dirty="0" smtClean="0"/>
              <a:t>When both of an incident light and excited atoms exist, atoms emit light into the direction of the incident light.</a:t>
            </a:r>
          </a:p>
          <a:p>
            <a:pPr>
              <a:buNone/>
            </a:pPr>
            <a:r>
              <a:rPr lang="ja-JP" altLang="en-US" sz="2800" dirty="0" smtClean="0"/>
              <a:t>    ⇒ </a:t>
            </a:r>
            <a:r>
              <a:rPr lang="en-US" altLang="ja-JP" sz="2800" dirty="0" smtClean="0"/>
              <a:t>Incident light is</a:t>
            </a:r>
          </a:p>
          <a:p>
            <a:pPr>
              <a:buNone/>
            </a:pPr>
            <a:r>
              <a:rPr lang="en-US" altLang="ja-JP" sz="2800" dirty="0" smtClean="0"/>
              <a:t>                          amplified.</a:t>
            </a:r>
            <a:endParaRPr kumimoji="1" lang="ja-JP" altLang="en-US" sz="2800" dirty="0"/>
          </a:p>
        </p:txBody>
      </p:sp>
      <p:pic>
        <p:nvPicPr>
          <p:cNvPr id="108546" name="Picture 2" descr="Z:\lecture\2015\bussitu\ppt\Figs\Fig4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3894239" cy="3024336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4716017" y="4869160"/>
            <a:ext cx="396044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</a:rPr>
              <a:t>L</a:t>
            </a:r>
            <a:r>
              <a:rPr kumimoji="1" lang="en-US" altLang="ja-JP" sz="2000" dirty="0" smtClean="0"/>
              <a:t>ight 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A</a:t>
            </a:r>
            <a:r>
              <a:rPr kumimoji="1" lang="en-US" altLang="ja-JP" sz="2000" dirty="0" smtClean="0"/>
              <a:t>mplification by 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S</a:t>
            </a:r>
            <a:r>
              <a:rPr kumimoji="1" lang="en-US" altLang="ja-JP" sz="2000" dirty="0" smtClean="0"/>
              <a:t>timulated 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E</a:t>
            </a:r>
            <a:r>
              <a:rPr kumimoji="1" lang="en-US" altLang="ja-JP" sz="2000" dirty="0" smtClean="0"/>
              <a:t>mission of 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R</a:t>
            </a:r>
            <a:r>
              <a:rPr kumimoji="1" lang="en-US" altLang="ja-JP" sz="2000" dirty="0" smtClean="0"/>
              <a:t>adiation</a:t>
            </a:r>
          </a:p>
          <a:p>
            <a:endParaRPr kumimoji="1" lang="en-US" altLang="ja-JP" sz="2000" dirty="0" smtClean="0"/>
          </a:p>
          <a:p>
            <a:r>
              <a:rPr lang="en-US" altLang="ja-JP" sz="3200" b="1" dirty="0" smtClean="0"/>
              <a:t>          LASER</a:t>
            </a:r>
            <a:endParaRPr kumimoji="1" lang="ja-JP" altLang="en-US" sz="3200" b="1" dirty="0"/>
          </a:p>
        </p:txBody>
      </p:sp>
      <p:sp>
        <p:nvSpPr>
          <p:cNvPr id="6" name="下矢印 5"/>
          <p:cNvSpPr/>
          <p:nvPr/>
        </p:nvSpPr>
        <p:spPr>
          <a:xfrm>
            <a:off x="6444208" y="5589240"/>
            <a:ext cx="360040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9512" y="6488668"/>
            <a:ext cx="297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* “Induced” = “Stimulated”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79512" y="5157192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* “Induced emission” can not be understood intuitively.  You might meet this subject in “Quantu</a:t>
            </a:r>
            <a:r>
              <a:rPr lang="en-US" altLang="ja-JP" dirty="0" smtClean="0"/>
              <a:t>m electronics”.</a:t>
            </a:r>
            <a:endParaRPr kumimoji="1" lang="ja-JP" altLang="en-US" dirty="0"/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8159E-7038-401E-A054-01F70A08283C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793037" cy="720179"/>
          </a:xfrm>
        </p:spPr>
        <p:txBody>
          <a:bodyPr/>
          <a:lstStyle/>
          <a:p>
            <a:r>
              <a:rPr lang="en-US" altLang="ja-JP" dirty="0" smtClean="0"/>
              <a:t>All cases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908720"/>
            <a:ext cx="8708504" cy="1152128"/>
          </a:xfrm>
        </p:spPr>
        <p:txBody>
          <a:bodyPr/>
          <a:lstStyle/>
          <a:p>
            <a:r>
              <a:rPr lang="en-US" altLang="ja-JP" dirty="0" smtClean="0"/>
              <a:t>All the incident light, excited atoms and ground atoms exist, all the processes occurs.</a:t>
            </a:r>
            <a:endParaRPr kumimoji="1" lang="ja-JP" altLang="en-US" dirty="0"/>
          </a:p>
        </p:txBody>
      </p:sp>
      <p:pic>
        <p:nvPicPr>
          <p:cNvPr id="109570" name="Picture 2" descr="Z:\lecture\2015\bussitu\ppt\Figs\Fig4-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32856"/>
            <a:ext cx="4005723" cy="2736304"/>
          </a:xfrm>
          <a:prstGeom prst="rect">
            <a:avLst/>
          </a:prstGeom>
          <a:noFill/>
        </p:spPr>
      </p:pic>
      <p:sp>
        <p:nvSpPr>
          <p:cNvPr id="5" name="コンテンツ プレースホルダ 2"/>
          <p:cNvSpPr txBox="1">
            <a:spLocks/>
          </p:cNvSpPr>
          <p:nvPr/>
        </p:nvSpPr>
        <p:spPr bwMode="auto">
          <a:xfrm>
            <a:off x="4572000" y="1916832"/>
            <a:ext cx="432048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lang="en-US" altLang="ja-JP" sz="2000" kern="0" dirty="0" smtClean="0"/>
              <a:t>Incident light is absorbed by atoms</a:t>
            </a: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lang="en-US" altLang="ja-JP" sz="2000" kern="0" dirty="0" smtClean="0"/>
              <a:t>  </a:t>
            </a: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ja-JP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⇒ </a:t>
            </a: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Absorption of light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pitchFamily="2" charset="2"/>
              <a:buChar char="n"/>
              <a:tabLst/>
              <a:defRPr/>
            </a:pPr>
            <a:endParaRPr lang="en-US" altLang="ja-JP" sz="2000" kern="0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lang="en-US" altLang="ja-JP" sz="2000" kern="0" dirty="0" smtClean="0"/>
              <a:t>Atoms are excited. </a:t>
            </a:r>
            <a:r>
              <a:rPr lang="ja-JP" altLang="en-US" sz="2000" kern="0" dirty="0" smtClean="0"/>
              <a:t>⇒</a:t>
            </a:r>
            <a:r>
              <a:rPr lang="en-US" altLang="ja-JP" sz="2000" kern="0" dirty="0" smtClean="0"/>
              <a:t> Oscillatory motion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pitchFamily="2" charset="2"/>
              <a:buChar char="n"/>
              <a:tabLst/>
              <a:defRPr/>
            </a:pPr>
            <a:endParaRPr kumimoji="1" lang="en-US" altLang="ja-JP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lang="en-US" altLang="ja-JP" sz="2000" kern="0" dirty="0" smtClean="0"/>
              <a:t>Both the spontaneous emission and induced emission take place. </a:t>
            </a:r>
            <a:endParaRPr kumimoji="1" lang="ja-JP" alt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下矢印 5"/>
          <p:cNvSpPr/>
          <p:nvPr/>
        </p:nvSpPr>
        <p:spPr>
          <a:xfrm>
            <a:off x="6444208" y="2636912"/>
            <a:ext cx="432048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下矢印 6"/>
          <p:cNvSpPr/>
          <p:nvPr/>
        </p:nvSpPr>
        <p:spPr>
          <a:xfrm>
            <a:off x="6444208" y="3573016"/>
            <a:ext cx="432048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07704" y="5157192"/>
            <a:ext cx="1584176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 smtClean="0"/>
          </a:p>
          <a:p>
            <a:r>
              <a:rPr kumimoji="1" lang="en-US" altLang="ja-JP" dirty="0" smtClean="0"/>
              <a:t>Energy of</a:t>
            </a:r>
          </a:p>
          <a:p>
            <a:r>
              <a:rPr lang="en-US" altLang="ja-JP" dirty="0" smtClean="0"/>
              <a:t>incident light</a:t>
            </a:r>
          </a:p>
          <a:p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716016" y="4941168"/>
            <a:ext cx="1296144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Energy of </a:t>
            </a:r>
            <a:r>
              <a:rPr lang="en-US" altLang="ja-JP" dirty="0" smtClean="0"/>
              <a:t>oscillation of atoms</a:t>
            </a:r>
            <a:endParaRPr kumimoji="1" lang="ja-JP" altLang="en-US" dirty="0"/>
          </a:p>
        </p:txBody>
      </p:sp>
      <p:sp>
        <p:nvSpPr>
          <p:cNvPr id="10" name="右矢印 9"/>
          <p:cNvSpPr/>
          <p:nvPr/>
        </p:nvSpPr>
        <p:spPr>
          <a:xfrm>
            <a:off x="3563888" y="5373216"/>
            <a:ext cx="108012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右矢印 10"/>
          <p:cNvSpPr/>
          <p:nvPr/>
        </p:nvSpPr>
        <p:spPr>
          <a:xfrm>
            <a:off x="3563888" y="6021288"/>
            <a:ext cx="338437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右矢印 11"/>
          <p:cNvSpPr/>
          <p:nvPr/>
        </p:nvSpPr>
        <p:spPr>
          <a:xfrm>
            <a:off x="6084168" y="5013176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右矢印 12"/>
          <p:cNvSpPr/>
          <p:nvPr/>
        </p:nvSpPr>
        <p:spPr>
          <a:xfrm>
            <a:off x="6084168" y="5661248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右中かっこ 13"/>
          <p:cNvSpPr/>
          <p:nvPr/>
        </p:nvSpPr>
        <p:spPr>
          <a:xfrm>
            <a:off x="7020272" y="5661248"/>
            <a:ext cx="144016" cy="720080"/>
          </a:xfrm>
          <a:prstGeom prst="rightBrace">
            <a:avLst/>
          </a:prstGeom>
          <a:ln w="28575">
            <a:solidFill>
              <a:schemeClr val="accent4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右矢印 14"/>
          <p:cNvSpPr/>
          <p:nvPr/>
        </p:nvSpPr>
        <p:spPr>
          <a:xfrm>
            <a:off x="7308304" y="5733256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067944" y="6165304"/>
            <a:ext cx="1488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Transmission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419872" y="5013176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Absorption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084168" y="465313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Spontaneous </a:t>
            </a:r>
            <a:r>
              <a:rPr lang="en-US" altLang="ja-JP" dirty="0" smtClean="0"/>
              <a:t>emission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156176" y="530120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Induced em</a:t>
            </a:r>
            <a:r>
              <a:rPr lang="en-US" altLang="ja-JP" dirty="0" smtClean="0"/>
              <a:t>ission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164288" y="6237312"/>
            <a:ext cx="1979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Transmitted light</a:t>
            </a:r>
            <a:endParaRPr kumimoji="1" lang="ja-JP" altLang="en-US" dirty="0"/>
          </a:p>
        </p:txBody>
      </p:sp>
      <p:sp>
        <p:nvSpPr>
          <p:cNvPr id="21" name="スライド番号プレースホル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8159E-7038-401E-A054-01F70A08283C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TUATpattern1</Template>
  <TotalTime>4888</TotalTime>
  <Words>1036</Words>
  <Application>Microsoft Office PowerPoint</Application>
  <PresentationFormat>画面に合わせる (4:3)</PresentationFormat>
  <Paragraphs>199</Paragraphs>
  <Slides>23</Slides>
  <Notes>0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25" baseType="lpstr">
      <vt:lpstr>Blends</vt:lpstr>
      <vt:lpstr>数式</vt:lpstr>
      <vt:lpstr>Introduction to materials physics #4</vt:lpstr>
      <vt:lpstr>Chap. 1-3: Table of contents Application of electromagnetic interaction</vt:lpstr>
      <vt:lpstr>1. Review of mutual relation among optical, electric and atomic properties</vt:lpstr>
      <vt:lpstr>Optical measurement</vt:lpstr>
      <vt:lpstr>2. Absorption and emission of light</vt:lpstr>
      <vt:lpstr>1. Absorption of light</vt:lpstr>
      <vt:lpstr>2. Spontaneous emission of light</vt:lpstr>
      <vt:lpstr>3. Induced emission of light</vt:lpstr>
      <vt:lpstr>All cases</vt:lpstr>
      <vt:lpstr>3. Spectroscopy</vt:lpstr>
      <vt:lpstr>Rydberg formula and Bohr model</vt:lpstr>
      <vt:lpstr>Discrete energy levels of electrons in an atom</vt:lpstr>
      <vt:lpstr>Bohr model: discreteness of energy levels</vt:lpstr>
      <vt:lpstr>Energy levels based on Bohr model (Hydrogen atom)</vt:lpstr>
      <vt:lpstr>Spectrum of hydrogen atom</vt:lpstr>
      <vt:lpstr>4. Optical memory</vt:lpstr>
      <vt:lpstr>Polarization of light</vt:lpstr>
      <vt:lpstr>Rotation of linear polarization</vt:lpstr>
      <vt:lpstr>Zeeman effect</vt:lpstr>
      <vt:lpstr>Zeeman effect and Zeeman splitting</vt:lpstr>
      <vt:lpstr>Absorption difference between H- and V-polarized lights</vt:lpstr>
      <vt:lpstr>Magneto-optical memory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GUIDANCE “Introduction to materials physics”(物質科学入門)</dc:title>
  <dc:creator>muroo</dc:creator>
  <cp:lastModifiedBy>muroo</cp:lastModifiedBy>
  <cp:revision>514</cp:revision>
  <dcterms:created xsi:type="dcterms:W3CDTF">2015-09-25T03:31:00Z</dcterms:created>
  <dcterms:modified xsi:type="dcterms:W3CDTF">2015-10-23T01:06:42Z</dcterms:modified>
</cp:coreProperties>
</file>